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316" r:id="rId2"/>
    <p:sldId id="411" r:id="rId3"/>
    <p:sldId id="414" r:id="rId4"/>
    <p:sldId id="416" r:id="rId5"/>
    <p:sldId id="412" r:id="rId6"/>
    <p:sldId id="413" r:id="rId7"/>
    <p:sldId id="417" r:id="rId8"/>
    <p:sldId id="415" r:id="rId9"/>
    <p:sldId id="267" r:id="rId10"/>
    <p:sldId id="418" r:id="rId11"/>
    <p:sldId id="428" r:id="rId12"/>
    <p:sldId id="424" r:id="rId13"/>
    <p:sldId id="425" r:id="rId14"/>
    <p:sldId id="426" r:id="rId15"/>
    <p:sldId id="427" r:id="rId16"/>
    <p:sldId id="430" r:id="rId17"/>
    <p:sldId id="423" r:id="rId18"/>
    <p:sldId id="433" r:id="rId19"/>
    <p:sldId id="429" r:id="rId20"/>
    <p:sldId id="419" r:id="rId21"/>
    <p:sldId id="420" r:id="rId22"/>
    <p:sldId id="421" r:id="rId23"/>
    <p:sldId id="422" r:id="rId24"/>
  </p:sldIdLst>
  <p:sldSz cx="12192000" cy="6858000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121"/>
    <a:srgbClr val="F5FA26"/>
    <a:srgbClr val="FFDBD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4F94-8937-4C56-B115-BAC90FA7B7D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071-1D9A-483D-AD6A-6C0CBDF4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1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3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7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65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3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8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2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6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"/>
            <a:ext cx="12192000" cy="6853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F906-6CA7-492C-A881-AE9C51E44451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62BD-02F0-4752-BDB3-5ED4997A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rofstandart.arsenal-l.ru/info" TargetMode="External"/><Relationship Id="rId7" Type="http://schemas.openxmlformats.org/officeDocument/2006/relationships/hyperlink" Target="http://profstandart.arsenal-l.ru/dpo/kr" TargetMode="External"/><Relationship Id="rId2" Type="http://schemas.openxmlformats.org/officeDocument/2006/relationships/hyperlink" Target="http://profstandart.arsenal-l.ru/dpo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ofstandart.arsenal-l.ru/dpo/ads" TargetMode="External"/><Relationship Id="rId5" Type="http://schemas.openxmlformats.org/officeDocument/2006/relationships/hyperlink" Target="http://profstandart.arsenal-l.ru/dpo/ads/info" TargetMode="External"/><Relationship Id="rId4" Type="http://schemas.openxmlformats.org/officeDocument/2006/relationships/hyperlink" Target="http://profstandart.arsenal-l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tandart.arsenal-l.ru/dpo/ads/info" TargetMode="External"/><Relationship Id="rId2" Type="http://schemas.openxmlformats.org/officeDocument/2006/relationships/hyperlink" Target="http://profstandart.arsenal-l.ru/inf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Shishka@synergy.ru" TargetMode="External"/><Relationship Id="rId2" Type="http://schemas.openxmlformats.org/officeDocument/2006/relationships/hyperlink" Target="mailto:ads-2@arsenal-l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rofstandart.arsenal-l.ru/dp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standart.arsenal-l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&#1089;&#1087;&#1082;-&#1078;&#1082;&#1093;.&#1088;&#1092;/obrazovanie-zhkh/ekspertiza-obrazovatelnyh-programm.html" TargetMode="External"/><Relationship Id="rId5" Type="http://schemas.openxmlformats.org/officeDocument/2006/relationships/hyperlink" Target="http://profstandart.arsenal-l.ru/dpo" TargetMode="External"/><Relationship Id="rId4" Type="http://schemas.openxmlformats.org/officeDocument/2006/relationships/hyperlink" Target="http://profstandart.arsenal-l.ru/dpo/a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&#1089;&#1087;&#1082;-&#1078;&#1082;&#1093;.&#1088;&#1092;/obrazovanie-zhkh/ekspertiza-obrazovatelnyh-programm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3" y="2944167"/>
            <a:ext cx="9001000" cy="22130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Название презентации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82290"/>
            <a:ext cx="119334" cy="2674901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63" y="2347311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Сессия Стратегического Планирования 2018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50863" y="5762184"/>
            <a:ext cx="8268472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Подразделение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99" y="6214518"/>
            <a:ext cx="5895001" cy="34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435224"/>
            <a:ext cx="4444964" cy="40710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5" y="2482291"/>
            <a:ext cx="4189625" cy="26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959" y="2485057"/>
            <a:ext cx="4185293" cy="26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52" y="2482291"/>
            <a:ext cx="3697748" cy="26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63" y="2870531"/>
            <a:ext cx="741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[</a:t>
            </a:r>
            <a:r>
              <a:rPr lang="ru-RU" sz="4000" b="1" dirty="0" smtClean="0">
                <a:solidFill>
                  <a:schemeClr val="bg1"/>
                </a:solidFill>
              </a:rPr>
              <a:t>партнерская программа</a:t>
            </a:r>
            <a:r>
              <a:rPr lang="en-US" sz="4000" b="1" dirty="0" smtClean="0">
                <a:solidFill>
                  <a:schemeClr val="bg1"/>
                </a:solidFill>
              </a:rPr>
              <a:t>]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ДПО.ЖКХ.Профстандарт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62" y="4537517"/>
            <a:ext cx="36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Шилина Мария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7446" y="4537517"/>
            <a:ext cx="36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2019 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6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" y="4266868"/>
            <a:ext cx="1484593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88" y="4266868"/>
            <a:ext cx="1486462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57" y="955726"/>
            <a:ext cx="3347971" cy="299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3" y="955727"/>
            <a:ext cx="6702548" cy="299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15" y="4266868"/>
            <a:ext cx="3139986" cy="20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3657" y="4356847"/>
            <a:ext cx="4355261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r>
              <a:rPr lang="ru-RU" b="1" dirty="0" smtClean="0"/>
              <a:t> курс</a:t>
            </a:r>
            <a:r>
              <a:rPr lang="ru-RU" dirty="0" smtClean="0"/>
              <a:t>, включающий:</a:t>
            </a:r>
          </a:p>
          <a:p>
            <a:pPr marL="715963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лекции</a:t>
            </a:r>
          </a:p>
          <a:p>
            <a:pPr marL="715963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учебники</a:t>
            </a:r>
          </a:p>
          <a:p>
            <a:pPr marL="715963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 smtClean="0"/>
              <a:t>практикум (рабочую тетрадь)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+</a:t>
            </a:r>
            <a:r>
              <a:rPr lang="ru-RU" dirty="0" smtClean="0"/>
              <a:t> </a:t>
            </a:r>
            <a:r>
              <a:rPr lang="ru-RU" b="1" dirty="0" smtClean="0"/>
              <a:t>2 часа живого общения с экспертами</a:t>
            </a:r>
          </a:p>
          <a:p>
            <a:pPr marL="179388" indent="-179388">
              <a:lnSpc>
                <a:spcPct val="80000"/>
              </a:lnSpc>
              <a:spcBef>
                <a:spcPts val="600"/>
              </a:spcBef>
            </a:pPr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/>
              <a:t> документ о повышении квалификации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Открываем доступ и поддерживаем </a:t>
            </a:r>
            <a:r>
              <a:rPr lang="ru-RU" sz="2400" b="1" u="sng" dirty="0" smtClean="0">
                <a:solidFill>
                  <a:srgbClr val="C00000"/>
                </a:solidFill>
              </a:rPr>
              <a:t>личный кабинет</a:t>
            </a:r>
            <a:r>
              <a:rPr lang="ru-RU" sz="2400" b="1" dirty="0" smtClean="0">
                <a:solidFill>
                  <a:srgbClr val="C00000"/>
                </a:solidFill>
              </a:rPr>
              <a:t> слушателя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309" y="3205914"/>
            <a:ext cx="4431187" cy="305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07" y="1097601"/>
            <a:ext cx="2538580" cy="364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Полностью </a:t>
            </a:r>
            <a:r>
              <a:rPr lang="ru-RU" sz="2400" b="1" u="sng" dirty="0" smtClean="0">
                <a:solidFill>
                  <a:srgbClr val="C00000"/>
                </a:solidFill>
              </a:rPr>
              <a:t>обеспечиваем маркетинговыми инструментами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u="sng" dirty="0" smtClean="0">
                <a:solidFill>
                  <a:srgbClr val="C00000"/>
                </a:solidFill>
              </a:rPr>
              <a:t>обучаем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097602"/>
            <a:ext cx="2563439" cy="363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955" y="1097602"/>
            <a:ext cx="2592486" cy="363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0050" y="4935403"/>
            <a:ext cx="6642147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Партнеры имеют постоянный доступ ко всем актуальным версиям маркетинговых материалов для клиентов: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интернет-страницы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буклеты и прайсы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коммерческие предложения для различных групп клиентов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видеоролики и др.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473860" y="1097601"/>
            <a:ext cx="3170454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Партнеры проходят он-</a:t>
            </a:r>
            <a:r>
              <a:rPr lang="ru-RU" dirty="0" err="1" smtClean="0"/>
              <a:t>лайн</a:t>
            </a:r>
            <a:r>
              <a:rPr lang="ru-RU" dirty="0" smtClean="0"/>
              <a:t> обучение по продуктам и системе продаж.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dirty="0" smtClean="0"/>
              <a:t>В университете действует система поддержки работы партнеров </a:t>
            </a:r>
            <a:r>
              <a:rPr lang="ru-RU" sz="1400" dirty="0" smtClean="0"/>
              <a:t>(документооборот, консультации по организационным и содержательным вопросам)</a:t>
            </a:r>
          </a:p>
        </p:txBody>
      </p:sp>
    </p:spTree>
    <p:extLst>
      <p:ext uri="{BB962C8B-B14F-4D97-AF65-F5344CB8AC3E}">
        <p14:creationId xmlns:p14="http://schemas.microsoft.com/office/powerpoint/2010/main" val="420324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93" y="1240473"/>
            <a:ext cx="9762565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Общая страница продуктов </a:t>
            </a:r>
            <a:r>
              <a:rPr lang="ru-RU" sz="2800" dirty="0" err="1" smtClean="0"/>
              <a:t>ДПО.ЖКХ.Профстандарт</a:t>
            </a:r>
            <a:r>
              <a:rPr lang="ru-RU" sz="2800" dirty="0" smtClean="0"/>
              <a:t> </a:t>
            </a:r>
            <a:r>
              <a:rPr lang="ru-RU" sz="2800" dirty="0"/>
              <a:t>[</a:t>
            </a:r>
            <a:r>
              <a:rPr lang="ru-RU" sz="2800" u="sng" dirty="0">
                <a:hlinkClick r:id="rId2"/>
              </a:rPr>
              <a:t>http://profstandart.arsenal-l.ru/dpo</a:t>
            </a:r>
            <a:r>
              <a:rPr lang="ru-RU" sz="2800" u="sng" dirty="0" smtClean="0">
                <a:hlinkClick r:id="rId2"/>
              </a:rPr>
              <a:t>/</a:t>
            </a:r>
            <a:r>
              <a:rPr lang="ru-RU" sz="2800" dirty="0" smtClean="0"/>
              <a:t>]</a:t>
            </a:r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Программа повышения квалификации «Применение профессиональных стандартов на предприятиях сферы ЖКХ</a:t>
            </a:r>
            <a:r>
              <a:rPr lang="ru-RU" sz="2800" dirty="0" smtClean="0"/>
              <a:t>» (</a:t>
            </a:r>
            <a:r>
              <a:rPr lang="ru-RU" sz="2800" dirty="0" err="1" smtClean="0"/>
              <a:t>ДПО.Профстандарт</a:t>
            </a:r>
            <a:r>
              <a:rPr lang="ru-RU" sz="2800" dirty="0" smtClean="0"/>
              <a:t>) </a:t>
            </a:r>
            <a:br>
              <a:rPr lang="ru-RU" sz="2800" dirty="0" smtClean="0"/>
            </a:br>
            <a:r>
              <a:rPr lang="en-US" sz="2800" dirty="0" smtClean="0"/>
              <a:t>[</a:t>
            </a:r>
            <a:r>
              <a:rPr lang="ru-RU" sz="2800" u="sng" dirty="0" smtClean="0">
                <a:hlinkClick r:id="rId3"/>
              </a:rPr>
              <a:t>http</a:t>
            </a:r>
            <a:r>
              <a:rPr lang="ru-RU" sz="2800" u="sng" dirty="0">
                <a:hlinkClick r:id="rId3"/>
              </a:rPr>
              <a:t>://</a:t>
            </a:r>
            <a:r>
              <a:rPr lang="ru-RU" sz="2800" u="sng" dirty="0" smtClean="0">
                <a:hlinkClick r:id="rId3"/>
              </a:rPr>
              <a:t>profstandart.arsenal-l.ru/info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+ 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://profstandart.arsenal-l.ru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  <a:r>
              <a:rPr lang="en-US" sz="2000" dirty="0" smtClean="0"/>
              <a:t>]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Группа ДПО.АДС </a:t>
            </a:r>
            <a:br>
              <a:rPr lang="ru-RU" sz="2800" dirty="0" smtClean="0"/>
            </a:br>
            <a:r>
              <a:rPr lang="en-US" sz="2800" dirty="0" smtClean="0"/>
              <a:t>[</a:t>
            </a:r>
            <a:r>
              <a:rPr lang="ru-RU" sz="2800" u="sng" dirty="0" smtClean="0">
                <a:hlinkClick r:id="rId5"/>
              </a:rPr>
              <a:t>http</a:t>
            </a:r>
            <a:r>
              <a:rPr lang="ru-RU" sz="2800" u="sng" dirty="0">
                <a:hlinkClick r:id="rId5"/>
              </a:rPr>
              <a:t>://profstandart.arsenal-l.ru/dpo/ads/info</a:t>
            </a:r>
            <a:r>
              <a:rPr lang="en-US" sz="2800" dirty="0" smtClean="0"/>
              <a:t>]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+ 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profstandart.arsenal-l.ru/dpo/ads</a:t>
            </a:r>
            <a:r>
              <a:rPr lang="ru-RU" sz="2000" dirty="0" smtClean="0"/>
              <a:t> 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000" dirty="0" err="1" smtClean="0"/>
              <a:t>Вебинар</a:t>
            </a:r>
            <a:r>
              <a:rPr lang="ru-RU" sz="2000" dirty="0" smtClean="0"/>
              <a:t> по кап. ремонтам: </a:t>
            </a:r>
            <a:r>
              <a:rPr lang="en-US" sz="2000" dirty="0" smtClean="0"/>
              <a:t>[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profstandart.arsenal-l.ru/dpo/kr</a:t>
            </a:r>
            <a:r>
              <a:rPr lang="ru-RU" sz="2000" dirty="0" smtClean="0"/>
              <a:t> 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Разрабатываем и актуализируем </a:t>
            </a:r>
            <a:r>
              <a:rPr lang="ru-RU" sz="2400" b="1" u="sng" dirty="0" smtClean="0">
                <a:solidFill>
                  <a:srgbClr val="C00000"/>
                </a:solidFill>
              </a:rPr>
              <a:t>интернет-страницы программ</a:t>
            </a:r>
            <a:r>
              <a:rPr lang="ru-RU" sz="2400" b="1" dirty="0" smtClean="0">
                <a:solidFill>
                  <a:srgbClr val="C00000"/>
                </a:solidFill>
              </a:rPr>
              <a:t> ДПО.Профстандарт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50" y="1179910"/>
            <a:ext cx="10210800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000" dirty="0"/>
              <a:t>Программа повышения квалификации «</a:t>
            </a:r>
            <a:r>
              <a:rPr lang="ru-RU" sz="2000" b="1" dirty="0"/>
              <a:t>Применение профессиональных стандартов на предприятиях сферы ЖКХ</a:t>
            </a:r>
            <a:r>
              <a:rPr lang="ru-RU" sz="2000" dirty="0"/>
              <a:t>» (</a:t>
            </a:r>
            <a:r>
              <a:rPr lang="ru-RU" sz="2000" u="sng" dirty="0">
                <a:hlinkClick r:id="rId2"/>
              </a:rPr>
              <a:t>http://profstandart.arsenal-l.ru/info</a:t>
            </a:r>
            <a:r>
              <a:rPr lang="ru-RU" sz="2000" dirty="0"/>
              <a:t>) </a:t>
            </a:r>
            <a:r>
              <a:rPr lang="ru-RU" sz="2000" dirty="0" smtClean="0"/>
              <a:t>(</a:t>
            </a:r>
            <a:r>
              <a:rPr lang="ru-RU" sz="2000" i="1" dirty="0" smtClean="0"/>
              <a:t>16 часов</a:t>
            </a:r>
            <a:r>
              <a:rPr lang="ru-RU" sz="2000" dirty="0" smtClean="0"/>
              <a:t>)	</a:t>
            </a:r>
            <a:r>
              <a:rPr lang="en-US" sz="2000" dirty="0" smtClean="0"/>
              <a:t>[</a:t>
            </a:r>
            <a:r>
              <a:rPr lang="ru-RU" sz="2000" dirty="0" smtClean="0"/>
              <a:t>10 тыс. руб.</a:t>
            </a:r>
            <a:r>
              <a:rPr lang="en-US" sz="2000" dirty="0" smtClean="0"/>
              <a:t>]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 </a:t>
            </a:r>
          </a:p>
          <a:p>
            <a:pPr lvl="0">
              <a:lnSpc>
                <a:spcPct val="80000"/>
              </a:lnSpc>
            </a:pPr>
            <a:r>
              <a:rPr lang="ru-RU" sz="2000" dirty="0"/>
              <a:t>Программы повышения квалификации Группы ДПО.АДС 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u="sng" dirty="0">
                <a:hlinkClick r:id="rId3"/>
              </a:rPr>
              <a:t>http://profstandart.arsenal-l.ru/dpo/ads/info</a:t>
            </a:r>
            <a:r>
              <a:rPr lang="ru-RU" sz="2000" dirty="0"/>
              <a:t>):</a:t>
            </a:r>
          </a:p>
          <a:p>
            <a:pPr marL="1433513" lvl="0" indent="-28575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Старший (главный) диспетчер </a:t>
            </a:r>
            <a:br>
              <a:rPr lang="ru-RU" sz="1600" dirty="0"/>
            </a:br>
            <a:r>
              <a:rPr lang="ru-RU" sz="1600" dirty="0"/>
              <a:t>объединенной диспетчерской службы 		</a:t>
            </a:r>
            <a:r>
              <a:rPr lang="ru-RU" sz="1600" dirty="0" smtClean="0"/>
              <a:t>(</a:t>
            </a:r>
            <a:r>
              <a:rPr lang="ru-RU" sz="1600" i="1" dirty="0"/>
              <a:t>72 часа</a:t>
            </a:r>
            <a:r>
              <a:rPr lang="ru-RU" sz="1600" dirty="0"/>
              <a:t>)	</a:t>
            </a:r>
            <a:r>
              <a:rPr lang="ru-RU" sz="1600" dirty="0" smtClean="0"/>
              <a:t>	</a:t>
            </a:r>
            <a:r>
              <a:rPr lang="en-US" sz="1600" dirty="0" smtClean="0"/>
              <a:t>[</a:t>
            </a:r>
            <a:r>
              <a:rPr lang="ru-RU" sz="1600" dirty="0"/>
              <a:t>15,5 тыс. руб.</a:t>
            </a:r>
            <a:r>
              <a:rPr lang="en-US" sz="1600" dirty="0"/>
              <a:t>]</a:t>
            </a:r>
            <a:endParaRPr lang="ru-RU" sz="1600" dirty="0"/>
          </a:p>
          <a:p>
            <a:pPr marL="1433513" indent="-28575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Оператор (диспетчер) диспетчерской службы </a:t>
            </a:r>
            <a:br>
              <a:rPr lang="ru-RU" sz="1600" dirty="0"/>
            </a:br>
            <a:r>
              <a:rPr lang="ru-RU" sz="1600" dirty="0"/>
              <a:t>по контролю работы лифтов и инженерного </a:t>
            </a:r>
            <a:br>
              <a:rPr lang="ru-RU" sz="1600" dirty="0"/>
            </a:br>
            <a:r>
              <a:rPr lang="ru-RU" sz="1600" dirty="0"/>
              <a:t>оборудования зданий и сооружений 		</a:t>
            </a:r>
            <a:r>
              <a:rPr lang="ru-RU" sz="1600" dirty="0" smtClean="0"/>
              <a:t>(</a:t>
            </a:r>
            <a:r>
              <a:rPr lang="ru-RU" sz="1600" i="1" dirty="0"/>
              <a:t>48 часов</a:t>
            </a:r>
            <a:r>
              <a:rPr lang="ru-RU" sz="1600" dirty="0"/>
              <a:t>)	</a:t>
            </a:r>
            <a:r>
              <a:rPr lang="en-US" sz="1600" dirty="0"/>
              <a:t> </a:t>
            </a:r>
            <a:r>
              <a:rPr lang="ru-RU" sz="1600" dirty="0" smtClean="0"/>
              <a:t>	</a:t>
            </a:r>
            <a:r>
              <a:rPr lang="en-US" sz="1600" dirty="0" smtClean="0"/>
              <a:t>[</a:t>
            </a:r>
            <a:r>
              <a:rPr lang="ru-RU" sz="1600" dirty="0"/>
              <a:t>12,5 тыс. руб.</a:t>
            </a:r>
            <a:r>
              <a:rPr lang="en-US" sz="1600" dirty="0"/>
              <a:t>]</a:t>
            </a:r>
            <a:endParaRPr lang="ru-RU" sz="1600" dirty="0"/>
          </a:p>
          <a:p>
            <a:pPr marL="1433513" indent="-28575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Специалист по организации </a:t>
            </a:r>
            <a:br>
              <a:rPr lang="ru-RU" sz="1600" dirty="0"/>
            </a:br>
            <a:r>
              <a:rPr lang="ru-RU" sz="1600" dirty="0"/>
              <a:t>эксплуатации лифтов 				(</a:t>
            </a:r>
            <a:r>
              <a:rPr lang="ru-RU" sz="1600" i="1" dirty="0"/>
              <a:t>72 часа</a:t>
            </a:r>
            <a:r>
              <a:rPr lang="ru-RU" sz="1600" dirty="0"/>
              <a:t>)	</a:t>
            </a:r>
            <a:r>
              <a:rPr lang="en-US" sz="1600" dirty="0"/>
              <a:t> </a:t>
            </a:r>
            <a:r>
              <a:rPr lang="ru-RU" sz="1600" dirty="0" smtClean="0"/>
              <a:t>	</a:t>
            </a:r>
            <a:r>
              <a:rPr lang="en-US" sz="1600" dirty="0" smtClean="0"/>
              <a:t>[</a:t>
            </a:r>
            <a:r>
              <a:rPr lang="ru-RU" sz="1600" dirty="0"/>
              <a:t>15,5 тыс. руб.</a:t>
            </a:r>
            <a:r>
              <a:rPr lang="en-US" sz="1600" dirty="0"/>
              <a:t>]</a:t>
            </a:r>
            <a:endParaRPr lang="ru-RU" sz="1600" dirty="0"/>
          </a:p>
          <a:p>
            <a:pPr marL="1433513" indent="-28575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Оператор платформ подъемных для инвалидов 	(</a:t>
            </a:r>
            <a:r>
              <a:rPr lang="ru-RU" sz="1600" i="1" dirty="0"/>
              <a:t>48 часов</a:t>
            </a:r>
            <a:r>
              <a:rPr lang="ru-RU" sz="1600" dirty="0"/>
              <a:t>)	</a:t>
            </a:r>
            <a:r>
              <a:rPr lang="en-US" sz="1600" dirty="0"/>
              <a:t> </a:t>
            </a:r>
            <a:r>
              <a:rPr lang="ru-RU" sz="1600" dirty="0" smtClean="0"/>
              <a:t>	</a:t>
            </a:r>
            <a:r>
              <a:rPr lang="en-US" sz="1600" dirty="0" smtClean="0"/>
              <a:t>[</a:t>
            </a:r>
            <a:r>
              <a:rPr lang="ru-RU" sz="1600" dirty="0"/>
              <a:t>12,5 тыс. руб.</a:t>
            </a:r>
            <a:r>
              <a:rPr lang="en-US" sz="1600" dirty="0"/>
              <a:t>]</a:t>
            </a:r>
            <a:endParaRPr lang="ru-RU" sz="1600" dirty="0"/>
          </a:p>
          <a:p>
            <a:pPr marL="1433513" indent="-28575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Лифтер 					</a:t>
            </a:r>
            <a:r>
              <a:rPr lang="ru-RU" sz="1600" dirty="0" smtClean="0"/>
              <a:t>(</a:t>
            </a:r>
            <a:r>
              <a:rPr lang="ru-RU" sz="1600" i="1" dirty="0"/>
              <a:t>48 часов</a:t>
            </a:r>
            <a:r>
              <a:rPr lang="ru-RU" sz="1600" dirty="0"/>
              <a:t>)	</a:t>
            </a:r>
            <a:r>
              <a:rPr lang="en-US" sz="1600" dirty="0"/>
              <a:t> </a:t>
            </a:r>
            <a:r>
              <a:rPr lang="ru-RU" sz="1600" dirty="0" smtClean="0"/>
              <a:t>	</a:t>
            </a:r>
            <a:r>
              <a:rPr lang="en-US" sz="1600" dirty="0" smtClean="0"/>
              <a:t>[</a:t>
            </a:r>
            <a:r>
              <a:rPr lang="ru-RU" sz="1600" dirty="0"/>
              <a:t>12,5 тыс. руб.</a:t>
            </a:r>
            <a:r>
              <a:rPr lang="en-US" sz="1600" dirty="0"/>
              <a:t>]</a:t>
            </a:r>
            <a:endParaRPr lang="ru-RU" sz="1600" dirty="0"/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  <a:p>
            <a:pPr lvl="0">
              <a:lnSpc>
                <a:spcPct val="80000"/>
              </a:lnSpc>
            </a:pPr>
            <a:r>
              <a:rPr lang="ru-RU" sz="2000" dirty="0"/>
              <a:t>Программы </a:t>
            </a:r>
            <a:r>
              <a:rPr lang="ru-RU" sz="2000" b="1" dirty="0"/>
              <a:t>группы </a:t>
            </a:r>
            <a:r>
              <a:rPr lang="ru-RU" sz="2000" b="1" dirty="0" smtClean="0"/>
              <a:t>ДПО.УМКД </a:t>
            </a:r>
            <a:r>
              <a:rPr lang="ru-RU" sz="2000" dirty="0"/>
              <a:t>(в </a:t>
            </a:r>
            <a:r>
              <a:rPr lang="ru-RU" sz="2000" dirty="0" smtClean="0"/>
              <a:t>разработке, готовность – май 2019)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 </a:t>
            </a:r>
          </a:p>
          <a:p>
            <a:pPr lvl="0">
              <a:lnSpc>
                <a:spcPct val="80000"/>
              </a:lnSpc>
            </a:pPr>
            <a:r>
              <a:rPr lang="ru-RU" sz="2000" dirty="0"/>
              <a:t>Программы </a:t>
            </a:r>
            <a:r>
              <a:rPr lang="ru-RU" sz="2000" b="1" dirty="0"/>
              <a:t>группы </a:t>
            </a:r>
            <a:r>
              <a:rPr lang="ru-RU" sz="2000" b="1" dirty="0" smtClean="0"/>
              <a:t>ДПО.КР </a:t>
            </a:r>
            <a:r>
              <a:rPr lang="ru-RU" sz="2000" dirty="0"/>
              <a:t>(в </a:t>
            </a:r>
            <a:r>
              <a:rPr lang="ru-RU" sz="2000" dirty="0" smtClean="0"/>
              <a:t>разработке, готовность – апрель 2019)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Открытые программы</a:t>
            </a:r>
            <a:r>
              <a:rPr lang="ru-RU" sz="2400" b="1" dirty="0" smtClean="0">
                <a:solidFill>
                  <a:srgbClr val="C00000"/>
                </a:solidFill>
              </a:rPr>
              <a:t> ДПО.Профстандарт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1222015"/>
            <a:ext cx="98880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продукта «Программа повышения квалификации «Применение профессиональных стандартов на предприятиях сферы ЖКХ</a:t>
            </a:r>
            <a:r>
              <a:rPr lang="ru-RU" dirty="0" smtClean="0"/>
              <a:t>» (</a:t>
            </a:r>
            <a:r>
              <a:rPr lang="ru-RU" b="1" dirty="0" smtClean="0">
                <a:solidFill>
                  <a:srgbClr val="C00000"/>
                </a:solidFill>
              </a:rPr>
              <a:t>ДПО.Профстандарт</a:t>
            </a:r>
            <a:r>
              <a:rPr lang="ru-RU" dirty="0" smtClean="0"/>
              <a:t>) </a:t>
            </a:r>
            <a:r>
              <a:rPr lang="ru-RU" dirty="0"/>
              <a:t>устанавливается цена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размере </a:t>
            </a:r>
            <a:r>
              <a:rPr lang="ru-RU" sz="2000" b="1" dirty="0"/>
              <a:t>10 000 </a:t>
            </a:r>
            <a:r>
              <a:rPr lang="ru-RU" dirty="0"/>
              <a:t>(Десять тысяч) руб. 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Для </a:t>
            </a:r>
            <a:r>
              <a:rPr lang="ru-RU" dirty="0"/>
              <a:t>остальных продуктов группы </a:t>
            </a:r>
            <a:r>
              <a:rPr lang="ru-RU" dirty="0" err="1" smtClean="0"/>
              <a:t>ДПО.ЖКХ.Профстандарт</a:t>
            </a:r>
            <a:r>
              <a:rPr lang="ru-RU" dirty="0" smtClean="0"/>
              <a:t> (включая </a:t>
            </a:r>
            <a:r>
              <a:rPr lang="ru-RU" b="1" dirty="0" smtClean="0">
                <a:solidFill>
                  <a:srgbClr val="C00000"/>
                </a:solidFill>
              </a:rPr>
              <a:t>ДПО.АДС</a:t>
            </a:r>
            <a:r>
              <a:rPr lang="ru-RU" dirty="0" smtClean="0"/>
              <a:t>) </a:t>
            </a:r>
            <a:r>
              <a:rPr lang="ru-RU" dirty="0"/>
              <a:t>цена устанавливается исходя из количества часов программы:</a:t>
            </a:r>
          </a:p>
          <a:p>
            <a:pPr marL="179070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для программ длительностью до </a:t>
            </a:r>
            <a:r>
              <a:rPr lang="ru-RU" dirty="0">
                <a:solidFill>
                  <a:srgbClr val="C00000"/>
                </a:solidFill>
              </a:rPr>
              <a:t>16 часов </a:t>
            </a:r>
            <a:r>
              <a:rPr lang="ru-RU" dirty="0"/>
              <a:t>– </a:t>
            </a:r>
            <a:r>
              <a:rPr lang="ru-RU" sz="2000" b="1" dirty="0"/>
              <a:t>10 500 </a:t>
            </a:r>
            <a:r>
              <a:rPr lang="ru-RU" dirty="0"/>
              <a:t>(Десять тысяч пятьсот) руб.;</a:t>
            </a:r>
          </a:p>
          <a:p>
            <a:pPr marL="179070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для программ длительностью от 17 до </a:t>
            </a:r>
            <a:r>
              <a:rPr lang="ru-RU" dirty="0">
                <a:solidFill>
                  <a:srgbClr val="C00000"/>
                </a:solidFill>
              </a:rPr>
              <a:t>48 часов </a:t>
            </a:r>
            <a:r>
              <a:rPr lang="ru-RU" dirty="0"/>
              <a:t>– </a:t>
            </a:r>
            <a:r>
              <a:rPr lang="ru-RU" sz="2000" b="1" dirty="0"/>
              <a:t>12 500 </a:t>
            </a:r>
            <a:r>
              <a:rPr lang="ru-RU" dirty="0"/>
              <a:t>(Двенадцать тысяч пятьсот) руб.;</a:t>
            </a:r>
          </a:p>
          <a:p>
            <a:pPr marL="179070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для программ длительностью от 49 до </a:t>
            </a:r>
            <a:r>
              <a:rPr lang="ru-RU" dirty="0">
                <a:solidFill>
                  <a:srgbClr val="C00000"/>
                </a:solidFill>
              </a:rPr>
              <a:t>72 часов </a:t>
            </a:r>
            <a:r>
              <a:rPr lang="ru-RU" dirty="0"/>
              <a:t>– </a:t>
            </a:r>
            <a:r>
              <a:rPr lang="ru-RU" sz="2000" b="1" dirty="0"/>
              <a:t>15 500 </a:t>
            </a:r>
            <a:r>
              <a:rPr lang="ru-RU" dirty="0"/>
              <a:t>(Пятнадцать тысяч пятьсот) руб.;</a:t>
            </a:r>
          </a:p>
          <a:p>
            <a:pPr marL="179070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/>
              <a:t>для программ длительностью свыше 72 часов – на основании отдельного решения Генерального директора АНО ДПО ИПК «Арсенал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Регулярные цены</a:t>
            </a:r>
            <a:r>
              <a:rPr lang="ru-RU" sz="2400" b="1" dirty="0" smtClean="0">
                <a:solidFill>
                  <a:srgbClr val="C00000"/>
                </a:solidFill>
              </a:rPr>
              <a:t> на программы ДПО.Профстандарт </a:t>
            </a:r>
            <a:r>
              <a:rPr lang="en-US" sz="2400" b="1" dirty="0" smtClean="0">
                <a:solidFill>
                  <a:srgbClr val="C00000"/>
                </a:solidFill>
              </a:rPr>
              <a:t>[</a:t>
            </a:r>
            <a:r>
              <a:rPr lang="ru-RU" sz="2400" i="1" dirty="0" smtClean="0">
                <a:solidFill>
                  <a:srgbClr val="C00000"/>
                </a:solidFill>
              </a:rPr>
              <a:t>розница до 10 слушателей</a:t>
            </a:r>
            <a:r>
              <a:rPr lang="en-US" sz="2400" b="1" dirty="0" smtClean="0">
                <a:solidFill>
                  <a:srgbClr val="C00000"/>
                </a:solidFill>
              </a:rPr>
              <a:t>]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1188756"/>
            <a:ext cx="9475694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dirty="0" smtClean="0"/>
              <a:t>При </a:t>
            </a:r>
            <a:r>
              <a:rPr lang="ru-RU" dirty="0"/>
              <a:t>обучении </a:t>
            </a:r>
            <a:r>
              <a:rPr lang="ru-RU" b="1" dirty="0"/>
              <a:t>до 4 человек </a:t>
            </a:r>
            <a:r>
              <a:rPr lang="ru-RU" dirty="0"/>
              <a:t>от одного предприятия сферы ЖКХ (заказчика) менеджером по продажам может быть предоставлена следующая скидка:</a:t>
            </a:r>
          </a:p>
          <a:p>
            <a:pPr marL="1433513" lvl="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при обучении двух человек – скидка в размере 1 000 (Одной тысячи) руб. за каждого обучаемого;</a:t>
            </a:r>
          </a:p>
          <a:p>
            <a:pPr marL="1433513" lvl="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при обучении трех человек – скидка в размере 1 500 (Одной тысячи пятисот) руб. за каждого обучаемого;</a:t>
            </a:r>
          </a:p>
          <a:p>
            <a:pPr marL="1433513" lvl="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при обучении четырех человек – скидка в размере 2 000 (Двух тысяч) руб. за каждого обучаемого.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dirty="0" smtClean="0"/>
              <a:t>При </a:t>
            </a:r>
            <a:r>
              <a:rPr lang="ru-RU" dirty="0"/>
              <a:t>обучении </a:t>
            </a:r>
            <a:r>
              <a:rPr lang="ru-RU" b="1" dirty="0"/>
              <a:t>пяти и более человек </a:t>
            </a:r>
            <a:r>
              <a:rPr lang="ru-RU" dirty="0"/>
              <a:t>от одного предприятия сферы ЖКХ (заказчика</a:t>
            </a:r>
            <a:r>
              <a:rPr lang="ru-RU" dirty="0" smtClean="0"/>
              <a:t>) может </a:t>
            </a:r>
            <a:r>
              <a:rPr lang="ru-RU" dirty="0"/>
              <a:t>быть предоставлена скидка в размере </a:t>
            </a:r>
            <a:r>
              <a:rPr lang="ru-RU" dirty="0" smtClean="0"/>
              <a:t>2 </a:t>
            </a:r>
            <a:r>
              <a:rPr lang="ru-RU" dirty="0"/>
              <a:t>000 (Двух тысяч) руб. за каждого обучаемого </a:t>
            </a:r>
            <a:r>
              <a:rPr lang="ru-RU" u="sng" dirty="0" smtClean="0"/>
              <a:t>или </a:t>
            </a:r>
            <a:r>
              <a:rPr lang="ru-RU" dirty="0" smtClean="0"/>
              <a:t>размер </a:t>
            </a:r>
            <a:r>
              <a:rPr lang="ru-RU" dirty="0"/>
              <a:t>скидки может быть определен на основании отдельного решения Генерального директора АНО ДПО ИПК «Арсенал».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b="1" dirty="0" err="1" smtClean="0"/>
              <a:t>Спецпредложение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ДО 15 апреля </a:t>
            </a:r>
            <a:r>
              <a:rPr lang="ru-RU" dirty="0" smtClean="0"/>
              <a:t>2019 года:</a:t>
            </a:r>
          </a:p>
          <a:p>
            <a:pPr marL="1435100" indent="-269875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для всех участников </a:t>
            </a:r>
            <a:r>
              <a:rPr lang="ru-RU" dirty="0" err="1" smtClean="0"/>
              <a:t>вебинара</a:t>
            </a:r>
            <a:r>
              <a:rPr lang="ru-RU" dirty="0" smtClean="0"/>
              <a:t> – 20%</a:t>
            </a:r>
          </a:p>
          <a:p>
            <a:pPr marL="1435100" indent="-269875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при обучении 4 и более человек – 30%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Система скидок</a:t>
            </a:r>
            <a:r>
              <a:rPr lang="ru-RU" sz="2400" b="1" dirty="0" smtClean="0">
                <a:solidFill>
                  <a:srgbClr val="C00000"/>
                </a:solidFill>
              </a:rPr>
              <a:t> для программ ДПО.Профстандарт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2135" y="2251881"/>
            <a:ext cx="888344" cy="83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4083" y="2272965"/>
            <a:ext cx="7929349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/>
              <a:t>Партнерские условия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[</a:t>
            </a:r>
            <a:r>
              <a:rPr lang="ru-RU" sz="2400" i="1" dirty="0" smtClean="0"/>
              <a:t>3 схемы взаимодействия</a:t>
            </a:r>
            <a:r>
              <a:rPr lang="en-US" sz="2400" dirty="0" smtClean="0"/>
              <a:t>]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5796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614149"/>
            <a:ext cx="10626521" cy="46166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Схема 1. Базовая 	</a:t>
            </a:r>
            <a:r>
              <a:rPr lang="en-US" sz="2400" dirty="0" smtClean="0"/>
              <a:t>[</a:t>
            </a:r>
            <a:r>
              <a:rPr lang="ru-RU" dirty="0" smtClean="0"/>
              <a:t>продажа готовых программ ДПО</a:t>
            </a:r>
            <a:r>
              <a:rPr lang="en-US" sz="2400" dirty="0" smtClean="0"/>
              <a:t>]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341" y="1237397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Партнер</a:t>
            </a:r>
            <a:endParaRPr lang="ru-RU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21341" y="1741199"/>
            <a:ext cx="5414684" cy="299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поиск клиента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получение от клиента необходимых документов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i="1" dirty="0" smtClean="0"/>
              <a:t>карточка предприятия, заявка, копии паспортов и документов об </a:t>
            </a:r>
            <a:r>
              <a:rPr lang="ru-RU" sz="1600" i="1" dirty="0"/>
              <a:t>о</a:t>
            </a:r>
            <a:r>
              <a:rPr lang="ru-RU" sz="1600" i="1" dirty="0" smtClean="0"/>
              <a:t>бразовании слушателей</a:t>
            </a:r>
            <a:r>
              <a:rPr lang="ru-RU" sz="1600" dirty="0" smtClean="0"/>
              <a:t>)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заполнение договора и счета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направление пакета документов в Арсенал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направление клиенту сканов заполненных документов </a:t>
            </a:r>
            <a:br>
              <a:rPr lang="ru-RU" sz="1600" dirty="0" smtClean="0"/>
            </a:br>
            <a:r>
              <a:rPr lang="ru-RU" sz="1600" dirty="0" smtClean="0"/>
              <a:t>(договора и счета)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контроль оплат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передача оригиналов документов </a:t>
            </a:r>
            <a:br>
              <a:rPr lang="ru-RU" sz="1600" dirty="0" smtClean="0"/>
            </a:br>
            <a:r>
              <a:rPr lang="ru-RU" sz="1600" dirty="0" smtClean="0"/>
              <a:t>(ведомости, акт, договор и др.) в Арсенал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ведение отчетности по своей территории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38682" y="1346580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u="sng" dirty="0" smtClean="0"/>
              <a:t>Арсенал</a:t>
            </a:r>
            <a:endParaRPr lang="ru-RU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114197" y="1850382"/>
            <a:ext cx="4894461" cy="413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выставление счета клиенту </a:t>
            </a:r>
            <a:br>
              <a:rPr lang="ru-RU" sz="1600" dirty="0" smtClean="0"/>
            </a:br>
            <a:r>
              <a:rPr lang="ru-RU" sz="1600" dirty="0" smtClean="0"/>
              <a:t>(скан + оригинал при необходимости) 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подписание договора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зачисление слушателя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и контроль учебного процесса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методологическая и техническая поддержка клиента в период обучения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 err="1" smtClean="0"/>
              <a:t>стримов</a:t>
            </a:r>
            <a:r>
              <a:rPr lang="ru-RU" sz="1600" dirty="0" smtClean="0"/>
              <a:t> для слушателей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оформление итоговых и промежуточных документов об образовании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направление </a:t>
            </a:r>
            <a:r>
              <a:rPr lang="ru-RU" sz="1600" dirty="0"/>
              <a:t>документов об </a:t>
            </a:r>
            <a:r>
              <a:rPr lang="ru-RU" sz="1600" dirty="0" smtClean="0"/>
              <a:t>образовании, оригинала договора и иных документов слушателю </a:t>
            </a:r>
            <a:br>
              <a:rPr lang="ru-RU" sz="1600" dirty="0" smtClean="0"/>
            </a:br>
            <a:r>
              <a:rPr lang="ru-RU" sz="1600" dirty="0" smtClean="0"/>
              <a:t>(с обязательным информированием партнера)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ведение личных дел слушателей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 err="1" smtClean="0"/>
              <a:t>консолидированнной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отчетности </a:t>
            </a:r>
          </a:p>
        </p:txBody>
      </p:sp>
      <p:sp>
        <p:nvSpPr>
          <p:cNvPr id="8" name="Овал 7"/>
          <p:cNvSpPr/>
          <p:nvPr/>
        </p:nvSpPr>
        <p:spPr>
          <a:xfrm>
            <a:off x="696036" y="4839557"/>
            <a:ext cx="2552131" cy="12282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до </a:t>
            </a:r>
            <a:r>
              <a:rPr lang="ru-RU" sz="3200" b="1" dirty="0" smtClean="0"/>
              <a:t>30%</a:t>
            </a:r>
            <a:r>
              <a:rPr lang="ru-RU" sz="2400" b="1" dirty="0" smtClean="0"/>
              <a:t> от выручки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268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614149"/>
            <a:ext cx="10626521" cy="461665"/>
          </a:xfrm>
          <a:prstGeom prst="rect">
            <a:avLst/>
          </a:prstGeom>
          <a:solidFill>
            <a:srgbClr val="FF2121"/>
          </a:solidFill>
          <a:ln>
            <a:solidFill>
              <a:srgbClr val="FF21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Схема 2. Сетевая образовательная	</a:t>
            </a:r>
            <a:r>
              <a:rPr lang="en-US" sz="2400" dirty="0" smtClean="0"/>
              <a:t>[</a:t>
            </a:r>
            <a:r>
              <a:rPr lang="ru-RU" dirty="0" smtClean="0"/>
              <a:t>запуск совместных программ ДПО</a:t>
            </a:r>
            <a:r>
              <a:rPr lang="en-US" sz="2400" dirty="0" smtClean="0"/>
              <a:t>]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341" y="1988025"/>
            <a:ext cx="503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Партнер (</a:t>
            </a:r>
            <a:r>
              <a:rPr lang="ru-RU" sz="1600" i="1" u="sng" dirty="0" smtClean="0"/>
              <a:t>образовательная организация</a:t>
            </a:r>
            <a:r>
              <a:rPr lang="ru-RU" sz="2000" u="sng" dirty="0" smtClean="0"/>
              <a:t>)</a:t>
            </a:r>
            <a:endParaRPr lang="ru-RU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21341" y="2491827"/>
            <a:ext cx="5414684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и реализация </a:t>
            </a:r>
            <a:br>
              <a:rPr lang="ru-RU" sz="1600" dirty="0" smtClean="0"/>
            </a:br>
            <a:r>
              <a:rPr lang="ru-RU" sz="1600" dirty="0" smtClean="0"/>
              <a:t>практической части учебной программы</a:t>
            </a:r>
            <a:br>
              <a:rPr lang="ru-RU" sz="1600" dirty="0" smtClean="0"/>
            </a:br>
            <a:r>
              <a:rPr lang="ru-RU" sz="1600" dirty="0" smtClean="0"/>
              <a:t>в очной и/или заочной (при наличии такой возможности) форме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8681" y="1988025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u="sng" dirty="0" smtClean="0"/>
              <a:t>Арсенал</a:t>
            </a:r>
            <a:endParaRPr lang="ru-RU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114197" y="2491827"/>
            <a:ext cx="4894461" cy="7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федеральная поддержка курса</a:t>
            </a:r>
            <a:br>
              <a:rPr lang="ru-RU" sz="1600" dirty="0" smtClean="0"/>
            </a:br>
            <a:r>
              <a:rPr lang="ru-RU" sz="1600" dirty="0" smtClean="0"/>
              <a:t>для соседних регионов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маркетинговые </a:t>
            </a:r>
            <a:r>
              <a:rPr lang="ru-RU" sz="1600" dirty="0" smtClean="0"/>
              <a:t>и презентационные материалы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9740" y="1250835"/>
            <a:ext cx="411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БАЗОВАЯ СХЕМА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</a:t>
            </a:r>
            <a:r>
              <a:rPr lang="ru-RU" b="1" dirty="0" smtClean="0"/>
              <a:t>привлечение клиентов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плюс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41" y="3562066"/>
            <a:ext cx="10626521" cy="461665"/>
          </a:xfrm>
          <a:prstGeom prst="rect">
            <a:avLst/>
          </a:prstGeom>
          <a:pattFill prst="pct50">
            <a:fgClr>
              <a:srgbClr val="FF2121"/>
            </a:fgClr>
            <a:bgClr>
              <a:schemeClr val="bg1"/>
            </a:bgClr>
          </a:pattFill>
          <a:ln>
            <a:solidFill>
              <a:srgbClr val="FF21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Схема 3. «Единый» экзамен	</a:t>
            </a:r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взаимный учет итогов экзаменов ДПО и НОК</a:t>
            </a:r>
            <a:r>
              <a:rPr lang="en-US" sz="2400" dirty="0" smtClean="0">
                <a:solidFill>
                  <a:schemeClr val="tx1"/>
                </a:solidFill>
              </a:rPr>
              <a:t>]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545" y="4826758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Партнер (</a:t>
            </a:r>
            <a:r>
              <a:rPr lang="ru-RU" sz="2000" i="1" u="sng" dirty="0" smtClean="0"/>
              <a:t>ЦОК</a:t>
            </a:r>
            <a:r>
              <a:rPr lang="ru-RU" sz="2000" u="sng" dirty="0" smtClean="0"/>
              <a:t>)</a:t>
            </a:r>
            <a:endParaRPr lang="ru-RU" sz="2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60545" y="5330560"/>
            <a:ext cx="54146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признание результатов тестирования </a:t>
            </a:r>
            <a:br>
              <a:rPr lang="ru-RU" sz="1600" dirty="0" smtClean="0"/>
            </a:br>
            <a:r>
              <a:rPr lang="ru-RU" sz="1600" dirty="0" smtClean="0"/>
              <a:t>в курсе ДПО в качестве теоретической </a:t>
            </a:r>
            <a:br>
              <a:rPr lang="ru-RU" sz="1600" dirty="0" smtClean="0"/>
            </a:br>
            <a:r>
              <a:rPr lang="ru-RU" sz="1600" dirty="0" smtClean="0"/>
              <a:t>части экзамена НОК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7885" y="4826758"/>
            <a:ext cx="40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u="sng" dirty="0" smtClean="0"/>
              <a:t>Арсенал</a:t>
            </a:r>
            <a:endParaRPr lang="ru-RU" sz="2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153401" y="5330560"/>
            <a:ext cx="48944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оборудование системы тестирования </a:t>
            </a:r>
            <a:br>
              <a:rPr lang="ru-RU" sz="1600" dirty="0" smtClean="0"/>
            </a:br>
            <a:r>
              <a:rPr lang="ru-RU" sz="1600" dirty="0" smtClean="0"/>
              <a:t>в соответствии с требованиями к экзаменационным площадкам ЦОК</a:t>
            </a:r>
          </a:p>
          <a:p>
            <a:pPr marL="285750" indent="-285750" algn="r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доработка систем тестирования </a:t>
            </a:r>
            <a:br>
              <a:rPr lang="ru-RU" sz="1600" dirty="0" smtClean="0"/>
            </a:br>
            <a:r>
              <a:rPr lang="ru-RU" sz="1600" dirty="0" smtClean="0"/>
              <a:t>в соответствии с КОС партнера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3054" y="4147827"/>
            <a:ext cx="6059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/>
              <a:t>БАЗОВАЯ и СЕТЕВАЯ схемы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(</a:t>
            </a:r>
            <a:r>
              <a:rPr lang="ru-RU" b="1" dirty="0" smtClean="0"/>
              <a:t>привлечение клиентов + практическая площадка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плюс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53" y="663388"/>
            <a:ext cx="9646023" cy="334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u="sng" dirty="0" smtClean="0"/>
              <a:t>Контакты для партнеров</a:t>
            </a:r>
            <a:r>
              <a:rPr lang="ru-RU" sz="2000" dirty="0" smtClean="0"/>
              <a:t>:</a:t>
            </a: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Организационные вопросы </a:t>
            </a:r>
            <a:r>
              <a:rPr lang="ru-RU" dirty="0" smtClean="0"/>
              <a:t>по оформлению клиента: </a:t>
            </a:r>
            <a:br>
              <a:rPr lang="ru-RU" dirty="0" smtClean="0"/>
            </a:br>
            <a:r>
              <a:rPr lang="ru-RU" dirty="0" smtClean="0"/>
              <a:t>договоры, счета, платежки, оплаты  			</a:t>
            </a:r>
            <a:r>
              <a:rPr lang="ru-RU" b="1" dirty="0" smtClean="0"/>
              <a:t>Ибрагимова </a:t>
            </a:r>
            <a:r>
              <a:rPr lang="ru-RU" b="1" dirty="0" err="1" smtClean="0"/>
              <a:t>Раксана</a:t>
            </a:r>
            <a:endParaRPr lang="ru-RU" b="1" dirty="0" smtClean="0"/>
          </a:p>
          <a:p>
            <a:pPr marL="5468938">
              <a:lnSpc>
                <a:spcPct val="80000"/>
              </a:lnSpc>
            </a:pPr>
            <a:r>
              <a:rPr lang="ru-RU" dirty="0" smtClean="0"/>
              <a:t>8-495- 800-10-01, доб. </a:t>
            </a:r>
            <a:r>
              <a:rPr lang="ru-RU" dirty="0"/>
              <a:t>2084</a:t>
            </a:r>
            <a:r>
              <a:rPr lang="ru-RU" dirty="0" smtClean="0"/>
              <a:t> </a:t>
            </a:r>
          </a:p>
          <a:p>
            <a:pPr marL="5468938">
              <a:lnSpc>
                <a:spcPct val="80000"/>
              </a:lnSpc>
            </a:pPr>
            <a:r>
              <a:rPr lang="ru-RU" dirty="0" smtClean="0"/>
              <a:t>почта: </a:t>
            </a:r>
            <a:r>
              <a:rPr lang="en-US" dirty="0" smtClean="0">
                <a:hlinkClick r:id="rId2"/>
              </a:rPr>
              <a:t>ads-2@arsenal-l.ru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Содержательные вопросы </a:t>
            </a:r>
            <a:r>
              <a:rPr lang="ru-RU" dirty="0" smtClean="0"/>
              <a:t>по продукту: 		</a:t>
            </a:r>
            <a:r>
              <a:rPr lang="ru-RU" b="1" dirty="0" smtClean="0"/>
              <a:t>Шишка Константин Петрович</a:t>
            </a:r>
          </a:p>
          <a:p>
            <a:pPr marL="5468938">
              <a:lnSpc>
                <a:spcPct val="80000"/>
              </a:lnSpc>
            </a:pPr>
            <a:r>
              <a:rPr lang="ru-RU" dirty="0" smtClean="0"/>
              <a:t>почта: </a:t>
            </a:r>
            <a:r>
              <a:rPr lang="en-US" dirty="0">
                <a:solidFill>
                  <a:srgbClr val="2067B0"/>
                </a:solidFill>
                <a:hlinkClick r:id="rId3"/>
              </a:rPr>
              <a:t>KShishka@synergy.ru</a:t>
            </a:r>
            <a:endParaRPr lang="ru-RU" dirty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Если совсем форс-мажор</a:t>
            </a:r>
            <a:r>
              <a:rPr lang="ru-RU" dirty="0" smtClean="0"/>
              <a:t>: 			</a:t>
            </a:r>
            <a:r>
              <a:rPr lang="ru-RU" b="1" dirty="0" smtClean="0"/>
              <a:t>Шилина Мария Николаевна</a:t>
            </a:r>
          </a:p>
          <a:p>
            <a:pPr marL="5468938">
              <a:lnSpc>
                <a:spcPct val="80000"/>
              </a:lnSpc>
            </a:pPr>
            <a:r>
              <a:rPr lang="ru-RU" dirty="0"/>
              <a:t>8-495- 800-10-01, доб. </a:t>
            </a:r>
            <a:r>
              <a:rPr lang="ru-RU" dirty="0" smtClean="0"/>
              <a:t>2159 </a:t>
            </a:r>
            <a:endParaRPr lang="ru-RU" dirty="0"/>
          </a:p>
          <a:p>
            <a:pPr marL="5468938">
              <a:lnSpc>
                <a:spcPct val="80000"/>
              </a:lnSpc>
            </a:pPr>
            <a:r>
              <a:rPr lang="ru-RU" dirty="0"/>
              <a:t>почта: </a:t>
            </a:r>
            <a:r>
              <a:rPr lang="en-US" dirty="0" smtClean="0">
                <a:hlinkClick r:id="rId2"/>
              </a:rPr>
              <a:t>ads-2@arsenal-l.ru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600" i="1" dirty="0" smtClean="0"/>
              <a:t>с пометкой: для Шилиной М.Н.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10" y="5099466"/>
            <a:ext cx="777923" cy="777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7049" y="5044766"/>
            <a:ext cx="4244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Телефон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ru-RU" dirty="0"/>
              <a:t>+7 495 </a:t>
            </a:r>
            <a:r>
              <a:rPr lang="ru-RU" dirty="0" smtClean="0"/>
              <a:t>685-92-34 </a:t>
            </a:r>
            <a:r>
              <a:rPr lang="en-US" dirty="0" smtClean="0"/>
              <a:t>|</a:t>
            </a:r>
            <a:r>
              <a:rPr lang="ru-RU" dirty="0" smtClean="0"/>
              <a:t> 8 (800) 200-30-66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185" y="5159645"/>
            <a:ext cx="777923" cy="777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64825" y="5042151"/>
            <a:ext cx="4244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Электронная почта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en-US" dirty="0" smtClean="0"/>
              <a:t>ads-2@arsenal-l.ru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7553" y="4329953"/>
            <a:ext cx="602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Контакты для клиентов</a:t>
            </a:r>
            <a:r>
              <a:rPr lang="ru-RU" sz="2400" dirty="0" smtClean="0"/>
              <a:t>: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68064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2135" y="2251881"/>
            <a:ext cx="888344" cy="83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4083" y="2272965"/>
            <a:ext cx="7929349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/>
              <a:t>Почему мы?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[</a:t>
            </a:r>
            <a:r>
              <a:rPr lang="ru-RU" sz="2400" i="1" dirty="0" smtClean="0"/>
              <a:t>АНО ДПО ИПК «Арсенал»</a:t>
            </a:r>
            <a:r>
              <a:rPr lang="en-US" sz="2400" dirty="0" smtClean="0"/>
              <a:t>]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4393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5" y="1187355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" y="4072370"/>
            <a:ext cx="777923" cy="777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731" y="4017670"/>
            <a:ext cx="4244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Телефон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ru-RU" dirty="0"/>
              <a:t>+7 495 </a:t>
            </a:r>
            <a:r>
              <a:rPr lang="ru-RU" dirty="0" smtClean="0"/>
              <a:t>685-92-34 </a:t>
            </a:r>
            <a:r>
              <a:rPr lang="en-US" dirty="0" smtClean="0"/>
              <a:t>|</a:t>
            </a:r>
            <a:r>
              <a:rPr lang="ru-RU" dirty="0" smtClean="0"/>
              <a:t> 8 (800) 200-30-66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1" y="5348499"/>
            <a:ext cx="777923" cy="777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731" y="5231005"/>
            <a:ext cx="4244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Электронная почта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en-US" dirty="0"/>
              <a:t>profstandart@arsenal-l.ru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7799" y="3083579"/>
            <a:ext cx="3999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http://profstandart.arsenal-l.ru/dpo</a:t>
            </a:r>
            <a:r>
              <a:rPr lang="ru-RU" sz="20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091" y="2252582"/>
            <a:ext cx="802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Шилина Мария Николаевна</a:t>
            </a:r>
          </a:p>
          <a:p>
            <a:r>
              <a:rPr lang="ru-RU" sz="2400" dirty="0" smtClean="0"/>
              <a:t>Директор по развитию АНО ДПО ИПК «Арсенал»</a:t>
            </a:r>
          </a:p>
        </p:txBody>
      </p:sp>
    </p:spTree>
    <p:extLst>
      <p:ext uri="{BB962C8B-B14F-4D97-AF65-F5344CB8AC3E}">
        <p14:creationId xmlns:p14="http://schemas.microsoft.com/office/powerpoint/2010/main" val="113084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084" y="2420057"/>
            <a:ext cx="6250674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ПРИЛОЖЕНИЕ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3200" dirty="0" smtClean="0"/>
              <a:t>АНО ДПО ИПК Арсенал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5970" y="2906973"/>
            <a:ext cx="278414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2420057"/>
            <a:ext cx="899768" cy="8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8" y="415145"/>
            <a:ext cx="5859984" cy="1464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8" y="1880141"/>
            <a:ext cx="5859984" cy="2911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8" y="5022380"/>
            <a:ext cx="585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тарейшая </a:t>
            </a:r>
            <a:r>
              <a:rPr lang="ru-RU" sz="1600" dirty="0"/>
              <a:t>образовательная компания, входящая в состав холдинга «</a:t>
            </a:r>
            <a:r>
              <a:rPr lang="ru-RU" sz="1600" dirty="0" smtClean="0"/>
              <a:t>Синергия» (существует с </a:t>
            </a:r>
            <a:r>
              <a:rPr lang="ru-RU" sz="1600" dirty="0"/>
              <a:t>1988 </a:t>
            </a:r>
            <a:r>
              <a:rPr lang="ru-RU" sz="1600" dirty="0" smtClean="0"/>
              <a:t>года), </a:t>
            </a:r>
          </a:p>
          <a:p>
            <a:pPr algn="ctr"/>
            <a:r>
              <a:rPr lang="ru-RU" sz="1600" dirty="0" smtClean="0"/>
              <a:t>оказывает </a:t>
            </a:r>
            <a:r>
              <a:rPr lang="ru-RU" sz="1600" dirty="0"/>
              <a:t>услуги в сфере дополнительного </a:t>
            </a:r>
            <a:endParaRPr lang="ru-RU" sz="1600" dirty="0" smtClean="0"/>
          </a:p>
          <a:p>
            <a:pPr algn="ctr"/>
            <a:r>
              <a:rPr lang="ru-RU" sz="1600" dirty="0" smtClean="0"/>
              <a:t>профессионального образования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7152" y="544423"/>
            <a:ext cx="5336275" cy="596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>
                <a:latin typeface="Arial Black" panose="020B0A04020102020204" pitchFamily="34" charset="0"/>
              </a:rPr>
              <a:t>Охват аудитории</a:t>
            </a:r>
            <a:endParaRPr lang="ru-RU" sz="12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Black" panose="020B0A04020102020204" pitchFamily="34" charset="0"/>
              </a:rPr>
              <a:t>30 000 000 </a:t>
            </a:r>
            <a:r>
              <a:rPr lang="ru-RU" sz="1200" dirty="0"/>
              <a:t>человек в </a:t>
            </a:r>
            <a:r>
              <a:rPr lang="ru-RU" sz="1200" dirty="0" smtClean="0"/>
              <a:t>год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География — </a:t>
            </a:r>
            <a:r>
              <a:rPr lang="ru-RU" sz="1600" dirty="0" smtClean="0">
                <a:latin typeface="Arial Black" panose="020B0A04020102020204" pitchFamily="34" charset="0"/>
              </a:rPr>
              <a:t>вся Россия</a:t>
            </a:r>
            <a:endParaRPr lang="ru-RU" dirty="0">
              <a:latin typeface="Arial Black" panose="020B0A040201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ru-RU" sz="1200" dirty="0" smtClean="0">
                <a:latin typeface="Arial Black" panose="020B0A04020102020204" pitchFamily="34" charset="0"/>
              </a:rPr>
              <a:t>Портрет аудитории</a:t>
            </a:r>
            <a:endParaRPr lang="ru-RU" sz="12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Средний возраст </a:t>
            </a:r>
            <a:r>
              <a:rPr lang="ru-RU" sz="1600" dirty="0" smtClean="0">
                <a:latin typeface="Arial Black" panose="020B0A04020102020204" pitchFamily="34" charset="0"/>
              </a:rPr>
              <a:t>33 года,</a:t>
            </a:r>
            <a:r>
              <a:rPr lang="ru-RU" sz="1200" dirty="0" smtClean="0"/>
              <a:t> мужчины – </a:t>
            </a:r>
            <a:r>
              <a:rPr lang="ru-RU" sz="1600" dirty="0">
                <a:latin typeface="Arial Black" panose="020B0A04020102020204" pitchFamily="34" charset="0"/>
              </a:rPr>
              <a:t>55%</a:t>
            </a:r>
            <a:r>
              <a:rPr lang="ru-RU" sz="1200" dirty="0" smtClean="0"/>
              <a:t>, </a:t>
            </a:r>
            <a:r>
              <a:rPr lang="ru-RU" sz="1200" dirty="0"/>
              <a:t> </a:t>
            </a:r>
            <a:r>
              <a:rPr lang="ru-RU" sz="1200" dirty="0" smtClean="0"/>
              <a:t>женщины – </a:t>
            </a:r>
            <a:r>
              <a:rPr lang="ru-RU" sz="1600" dirty="0">
                <a:latin typeface="Arial Black" panose="020B0A04020102020204" pitchFamily="34" charset="0"/>
              </a:rPr>
              <a:t>45%</a:t>
            </a:r>
            <a:r>
              <a:rPr lang="ru-RU" sz="1200" dirty="0" smtClean="0"/>
              <a:t> 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З</a:t>
            </a:r>
            <a:r>
              <a:rPr lang="ru-RU" sz="1200" dirty="0" smtClean="0"/>
              <a:t>анятость</a:t>
            </a:r>
            <a:r>
              <a:rPr lang="ru-RU" sz="1200" dirty="0"/>
              <a:t>: предприниматели, наемные специалисты, средний и </a:t>
            </a:r>
            <a:r>
              <a:rPr lang="ru-RU" sz="1200" dirty="0" smtClean="0"/>
              <a:t>топ-менеджмент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Уникальных посетителей в год по всем проектам – </a:t>
            </a:r>
            <a:r>
              <a:rPr lang="ru-RU" sz="1600" dirty="0">
                <a:latin typeface="Arial Black" panose="020B0A04020102020204" pitchFamily="34" charset="0"/>
              </a:rPr>
              <a:t>2,5 миллиона</a:t>
            </a:r>
            <a:endParaRPr lang="ru-RU" sz="1200" dirty="0"/>
          </a:p>
          <a:p>
            <a:pPr>
              <a:lnSpc>
                <a:spcPct val="85000"/>
              </a:lnSpc>
            </a:pPr>
            <a:endParaRPr lang="ru-RU" sz="1000" dirty="0" smtClean="0">
              <a:latin typeface="Arial Black" panose="020B0A040201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dirty="0" smtClean="0">
                <a:latin typeface="Arial Black" panose="020B0A04020102020204" pitchFamily="34" charset="0"/>
              </a:rPr>
              <a:t>Система коммуникаций</a:t>
            </a:r>
            <a:endParaRPr lang="ru-RU" sz="12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Кол-во коммуникаций </a:t>
            </a:r>
            <a:r>
              <a:rPr lang="ru-RU" sz="1200" dirty="0" smtClean="0"/>
              <a:t>с аудиторией в </a:t>
            </a:r>
            <a:r>
              <a:rPr lang="ru-RU" sz="1200" dirty="0"/>
              <a:t>год:</a:t>
            </a:r>
            <a:r>
              <a:rPr lang="ru-RU" sz="1600" dirty="0" smtClean="0">
                <a:latin typeface="Arial Black" panose="020B0A04020102020204" pitchFamily="34" charset="0"/>
              </a:rPr>
              <a:t> 70-100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Ключевые каналы связи: </a:t>
            </a:r>
            <a:r>
              <a:rPr lang="en-US" sz="1200" dirty="0"/>
              <a:t>email</a:t>
            </a:r>
            <a:r>
              <a:rPr lang="ru-RU" sz="1200" dirty="0"/>
              <a:t>-маркетинг, </a:t>
            </a:r>
            <a:r>
              <a:rPr lang="ru-RU" sz="1200" dirty="0" err="1"/>
              <a:t>телемаркетинг</a:t>
            </a:r>
            <a:r>
              <a:rPr lang="ru-RU" sz="1200" dirty="0"/>
              <a:t>, ремаркетинг 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ретаргетинг</a:t>
            </a:r>
            <a:r>
              <a:rPr lang="ru-RU" sz="1200" dirty="0"/>
              <a:t>, вебинары, онлайн и </a:t>
            </a:r>
            <a:r>
              <a:rPr lang="ru-RU" sz="1200" dirty="0" smtClean="0"/>
              <a:t>офлайн-участие </a:t>
            </a:r>
            <a:r>
              <a:rPr lang="ru-RU" sz="1200" dirty="0"/>
              <a:t>в мероприятиях </a:t>
            </a:r>
            <a:r>
              <a:rPr lang="ru-RU" sz="1200" dirty="0" smtClean="0"/>
              <a:t>Школы </a:t>
            </a:r>
            <a:br>
              <a:rPr lang="ru-RU" sz="1200" dirty="0" smtClean="0"/>
            </a:br>
            <a:r>
              <a:rPr lang="ru-RU" sz="1200" dirty="0" smtClean="0"/>
              <a:t>Бизнеса </a:t>
            </a:r>
            <a:r>
              <a:rPr lang="ru-RU" sz="1200" dirty="0"/>
              <a:t>и </a:t>
            </a:r>
            <a:r>
              <a:rPr lang="ru-RU" sz="1200" dirty="0" smtClean="0"/>
              <a:t>Университета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Объем рассылочной базы: </a:t>
            </a:r>
            <a:r>
              <a:rPr lang="ru-RU" sz="1600" dirty="0">
                <a:latin typeface="Arial Black" panose="020B0A04020102020204" pitchFamily="34" charset="0"/>
              </a:rPr>
              <a:t>750 000</a:t>
            </a:r>
            <a:r>
              <a:rPr lang="ru-RU" sz="1200" dirty="0" smtClean="0"/>
              <a:t> контактов </a:t>
            </a:r>
            <a:endParaRPr lang="ru-RU" sz="1200" dirty="0"/>
          </a:p>
          <a:p>
            <a:pPr>
              <a:lnSpc>
                <a:spcPct val="85000"/>
              </a:lnSpc>
            </a:pPr>
            <a:endParaRPr lang="ru-RU" sz="800" dirty="0" smtClean="0">
              <a:latin typeface="Arial Black" panose="020B0A040201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200" dirty="0" err="1">
                <a:latin typeface="Arial Black" panose="020B0A04020102020204" pitchFamily="34" charset="0"/>
              </a:rPr>
              <a:t>Диджитал</a:t>
            </a:r>
            <a:r>
              <a:rPr lang="ru-RU" sz="1200" dirty="0">
                <a:latin typeface="Arial Black" panose="020B0A04020102020204" pitchFamily="34" charset="0"/>
              </a:rPr>
              <a:t>-агентство</a:t>
            </a:r>
            <a:r>
              <a:rPr lang="en-US" sz="1200" dirty="0">
                <a:latin typeface="Arial Black" panose="020B0A04020102020204" pitchFamily="34" charset="0"/>
              </a:rPr>
              <a:t> Synergy </a:t>
            </a:r>
            <a:r>
              <a:rPr lang="en-US" sz="1200" dirty="0" smtClean="0">
                <a:latin typeface="Arial Black" panose="020B0A04020102020204" pitchFamily="34" charset="0"/>
              </a:rPr>
              <a:t>Digital</a:t>
            </a:r>
            <a:r>
              <a:rPr lang="ru-RU" sz="1200" dirty="0" smtClean="0">
                <a:latin typeface="Arial Black" panose="020B0A04020102020204" pitchFamily="34" charset="0"/>
              </a:rPr>
              <a:t> и </a:t>
            </a:r>
            <a:r>
              <a:rPr lang="ru-RU" sz="1200" dirty="0">
                <a:latin typeface="Arial Black" panose="020B0A04020102020204" pitchFamily="34" charset="0"/>
              </a:rPr>
              <a:t>Д</a:t>
            </a:r>
            <a:r>
              <a:rPr lang="ru-RU" sz="1200" dirty="0" smtClean="0">
                <a:latin typeface="Arial Black" panose="020B0A04020102020204" pitchFamily="34" charset="0"/>
              </a:rPr>
              <a:t>изайн-студия</a:t>
            </a:r>
            <a:r>
              <a:rPr lang="en-US" sz="1200" dirty="0" smtClean="0">
                <a:latin typeface="Arial Black" panose="020B0A04020102020204" pitchFamily="34" charset="0"/>
              </a:rPr>
              <a:t> </a:t>
            </a:r>
            <a:r>
              <a:rPr lang="ru-RU" sz="1200" dirty="0" smtClean="0"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latin typeface="Arial Black" panose="020B0A04020102020204" pitchFamily="34" charset="0"/>
              </a:rPr>
            </a:br>
            <a:r>
              <a:rPr lang="en-US" sz="1200" dirty="0" smtClean="0">
                <a:latin typeface="Arial Black" panose="020B0A04020102020204" pitchFamily="34" charset="0"/>
              </a:rPr>
              <a:t>Synergy </a:t>
            </a:r>
            <a:r>
              <a:rPr lang="en-US" sz="1200" dirty="0">
                <a:latin typeface="Arial Black" panose="020B0A04020102020204" pitchFamily="34" charset="0"/>
              </a:rPr>
              <a:t>Design</a:t>
            </a:r>
            <a:endParaRPr lang="ru-RU" sz="1200" dirty="0">
              <a:latin typeface="Arial Black" panose="020B0A04020102020204" pitchFamily="34" charset="0"/>
            </a:endParaRPr>
          </a:p>
          <a:p>
            <a:pPr marL="182563" indent="-18256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Более </a:t>
            </a:r>
            <a:r>
              <a:rPr lang="ru-RU" sz="1600" dirty="0">
                <a:latin typeface="Arial Black" panose="020B0A04020102020204" pitchFamily="34" charset="0"/>
              </a:rPr>
              <a:t>30</a:t>
            </a:r>
            <a:r>
              <a:rPr lang="ru-RU" sz="1200" dirty="0"/>
              <a:t> специалистов в области контекстной и </a:t>
            </a:r>
            <a:r>
              <a:rPr lang="ru-RU" sz="1200" dirty="0" err="1"/>
              <a:t>медийной</a:t>
            </a:r>
            <a:r>
              <a:rPr lang="ru-RU" sz="1200" dirty="0"/>
              <a:t> рекламы,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email-</a:t>
            </a:r>
            <a:r>
              <a:rPr lang="ru-RU" sz="1200" dirty="0"/>
              <a:t>маркетинга</a:t>
            </a:r>
          </a:p>
          <a:p>
            <a:pPr marL="182563" indent="-18256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Более </a:t>
            </a:r>
            <a:r>
              <a:rPr lang="ru-RU" sz="1600" dirty="0">
                <a:latin typeface="Arial Black" panose="020B0A04020102020204" pitchFamily="34" charset="0"/>
              </a:rPr>
              <a:t>40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/>
              <a:t>специалистов в области веб-дизайна, полиграфии, </a:t>
            </a:r>
            <a:r>
              <a:rPr lang="ru-RU" sz="1200" dirty="0" err="1" smtClean="0"/>
              <a:t>брендинга</a:t>
            </a:r>
            <a:endParaRPr lang="ru-RU" sz="12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200" dirty="0">
                <a:latin typeface="Arial Black" panose="020B0A04020102020204" pitchFamily="34" charset="0"/>
              </a:rPr>
              <a:t>Телеканал «Синергия ТВ»</a:t>
            </a:r>
          </a:p>
          <a:p>
            <a:pPr marL="182563" indent="-18256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Вещание </a:t>
            </a:r>
            <a:r>
              <a:rPr lang="en-US" sz="1600" dirty="0">
                <a:latin typeface="Arial Black" panose="020B0A04020102020204" pitchFamily="34" charset="0"/>
              </a:rPr>
              <a:t>24/7</a:t>
            </a:r>
            <a:r>
              <a:rPr lang="ru-RU" sz="1200" dirty="0"/>
              <a:t>, спутниковое и </a:t>
            </a:r>
            <a:r>
              <a:rPr lang="en-US" sz="1200" dirty="0" err="1"/>
              <a:t>Youtube</a:t>
            </a:r>
            <a:r>
              <a:rPr lang="en-US" sz="1200" dirty="0"/>
              <a:t>-</a:t>
            </a:r>
            <a:r>
              <a:rPr lang="ru-RU" sz="1200" dirty="0"/>
              <a:t>канал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200" dirty="0">
                <a:latin typeface="Arial Black" panose="020B0A04020102020204" pitchFamily="34" charset="0"/>
              </a:rPr>
              <a:t>Пул лояльных </a:t>
            </a:r>
            <a:r>
              <a:rPr lang="ru-RU" sz="1200" dirty="0" err="1">
                <a:latin typeface="Arial Black" panose="020B0A04020102020204" pitchFamily="34" charset="0"/>
              </a:rPr>
              <a:t>блоггеров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</a:p>
          <a:p>
            <a:pPr marL="182563" indent="-18256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Более </a:t>
            </a:r>
            <a:r>
              <a:rPr lang="ru-RU" sz="1600" dirty="0">
                <a:latin typeface="Arial Black" panose="020B0A04020102020204" pitchFamily="34" charset="0"/>
              </a:rPr>
              <a:t>100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ru-RU" sz="1200" dirty="0"/>
              <a:t>лидеров мнений с более чем </a:t>
            </a:r>
            <a:r>
              <a:rPr lang="ru-RU" sz="1600" dirty="0">
                <a:latin typeface="Arial Black" panose="020B0A04020102020204" pitchFamily="34" charset="0"/>
              </a:rPr>
              <a:t>100 млн </a:t>
            </a:r>
            <a:r>
              <a:rPr lang="ru-RU" sz="1200" dirty="0"/>
              <a:t>активных подписчиков </a:t>
            </a:r>
            <a:r>
              <a:rPr lang="ru-RU" sz="1200" dirty="0" smtClean="0"/>
              <a:t>в </a:t>
            </a:r>
            <a:r>
              <a:rPr lang="en-US" sz="1200" dirty="0"/>
              <a:t>YouTube, Instagram, Facebook</a:t>
            </a:r>
            <a:endParaRPr lang="ru-RU" sz="1200" dirty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200" dirty="0">
                <a:latin typeface="Arial Black" panose="020B0A04020102020204" pitchFamily="34" charset="0"/>
              </a:rPr>
              <a:t>Пул </a:t>
            </a:r>
            <a:r>
              <a:rPr lang="ru-RU" sz="1200" dirty="0" err="1">
                <a:latin typeface="Arial Black" panose="020B0A04020102020204" pitchFamily="34" charset="0"/>
              </a:rPr>
              <a:t>инфопартнеров</a:t>
            </a:r>
            <a:endParaRPr lang="ru-RU" sz="1200" dirty="0">
              <a:latin typeface="Arial Black" panose="020B0A04020102020204" pitchFamily="34" charset="0"/>
            </a:endParaRPr>
          </a:p>
          <a:p>
            <a:pPr marL="179388" indent="-179388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Более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500 </a:t>
            </a:r>
            <a:r>
              <a:rPr lang="ru-RU" sz="1200" dirty="0"/>
              <a:t>ресурсов для размещения баннерной рекламы и анонсов </a:t>
            </a:r>
            <a:r>
              <a:rPr lang="ru-RU" sz="1200" dirty="0" smtClean="0"/>
              <a:t>мероприятия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786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922"/>
            <a:ext cx="6391275" cy="4600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978" y="3684908"/>
            <a:ext cx="4524873" cy="166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17" y="785145"/>
            <a:ext cx="3502996" cy="236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127" y="4745080"/>
            <a:ext cx="1018523" cy="147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312" y="4745080"/>
            <a:ext cx="1000593" cy="147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567" y="4745080"/>
            <a:ext cx="1023684" cy="149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186" y="4745080"/>
            <a:ext cx="1018814" cy="147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95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6" y="818419"/>
            <a:ext cx="3633775" cy="908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35524" y="771222"/>
            <a:ext cx="76290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Образовательная организация дополнительного профессионального образования, реализующая </a:t>
            </a:r>
            <a:r>
              <a:rPr lang="ru-RU" sz="2400" b="1" dirty="0" smtClean="0"/>
              <a:t>программы</a:t>
            </a:r>
            <a:r>
              <a:rPr lang="ru-RU" sz="2000" dirty="0" smtClean="0"/>
              <a:t>, строго </a:t>
            </a:r>
            <a:r>
              <a:rPr lang="ru-RU" sz="2800" b="1" dirty="0" smtClean="0"/>
              <a:t>соответствующие </a:t>
            </a:r>
            <a:r>
              <a:rPr lang="ru-RU" sz="2800" b="1" dirty="0" err="1" smtClean="0"/>
              <a:t>профстандартам</a:t>
            </a:r>
            <a:endParaRPr lang="ru-RU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1810" y="3765191"/>
            <a:ext cx="4531056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u="sng" dirty="0" smtClean="0"/>
              <a:t>Дистанционный</a:t>
            </a:r>
            <a:r>
              <a:rPr lang="ru-RU" u="sng" dirty="0" smtClean="0"/>
              <a:t> курс </a:t>
            </a:r>
            <a:r>
              <a:rPr lang="ru-RU" sz="2400" b="1" u="sng" dirty="0" smtClean="0"/>
              <a:t>без</a:t>
            </a:r>
            <a:r>
              <a:rPr lang="ru-RU" sz="2000" b="1" u="sng" dirty="0" smtClean="0"/>
              <a:t> отрыва</a:t>
            </a:r>
            <a:r>
              <a:rPr lang="ru-RU" u="sng" dirty="0" smtClean="0"/>
              <a:t> </a:t>
            </a:r>
            <a:br>
              <a:rPr lang="ru-RU" u="sng" dirty="0" smtClean="0"/>
            </a:br>
            <a:r>
              <a:rPr lang="ru-RU" u="sng" dirty="0" smtClean="0"/>
              <a:t>от производства</a:t>
            </a:r>
          </a:p>
          <a:p>
            <a:pPr marL="804863">
              <a:lnSpc>
                <a:spcPct val="80000"/>
              </a:lnSpc>
            </a:pPr>
            <a:r>
              <a:rPr lang="ru-RU" sz="2400" b="1" dirty="0" smtClean="0"/>
              <a:t>+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u="sng" dirty="0" smtClean="0"/>
              <a:t>практические инструменты (</a:t>
            </a:r>
            <a:r>
              <a:rPr lang="ru-RU" sz="2400" b="1" u="sng" dirty="0" smtClean="0"/>
              <a:t>рабочая тетрадь </a:t>
            </a:r>
            <a:r>
              <a:rPr lang="ru-RU" u="sng" dirty="0" smtClean="0"/>
              <a:t>слушателя)</a:t>
            </a:r>
          </a:p>
          <a:p>
            <a:pPr marL="804863">
              <a:lnSpc>
                <a:spcPct val="80000"/>
              </a:lnSpc>
            </a:pPr>
            <a:r>
              <a:rPr lang="ru-RU" sz="2400" b="1" dirty="0" smtClean="0"/>
              <a:t>+</a:t>
            </a:r>
          </a:p>
          <a:p>
            <a:pPr>
              <a:lnSpc>
                <a:spcPct val="80000"/>
              </a:lnSpc>
            </a:pPr>
            <a:r>
              <a:rPr lang="ru-RU" u="sng" dirty="0" smtClean="0"/>
              <a:t>гарантированная </a:t>
            </a:r>
            <a:r>
              <a:rPr lang="ru-RU" sz="2400" b="1" u="sng" dirty="0" smtClean="0"/>
              <a:t>готовность </a:t>
            </a:r>
            <a:br>
              <a:rPr lang="ru-RU" sz="2400" b="1" u="sng" dirty="0" smtClean="0"/>
            </a:br>
            <a:r>
              <a:rPr lang="ru-RU" sz="2400" b="1" u="sng" dirty="0" smtClean="0"/>
              <a:t>к экзамену </a:t>
            </a:r>
            <a:r>
              <a:rPr lang="ru-RU" u="sng" dirty="0" smtClean="0"/>
              <a:t>в ЦОК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218" y="2184894"/>
            <a:ext cx="938966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>
              <a:lnSpc>
                <a:spcPct val="80000"/>
              </a:lnSpc>
            </a:pPr>
            <a:r>
              <a:rPr lang="ru-RU" sz="2800" b="1" dirty="0"/>
              <a:t>+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участвующая</a:t>
            </a:r>
            <a:r>
              <a:rPr lang="ru-RU" sz="2000" dirty="0"/>
              <a:t> в формировании </a:t>
            </a:r>
            <a:r>
              <a:rPr lang="ru-RU" sz="2800" b="1" dirty="0"/>
              <a:t>СПК </a:t>
            </a:r>
            <a:r>
              <a:rPr lang="ru-RU" sz="2000" dirty="0" smtClean="0"/>
              <a:t>системы </a:t>
            </a:r>
            <a:r>
              <a:rPr lang="ru-RU" sz="2400" b="1" dirty="0"/>
              <a:t>методической поддержк</a:t>
            </a:r>
            <a:r>
              <a:rPr lang="ru-RU" sz="2000" dirty="0"/>
              <a:t>и отрасли: </a:t>
            </a:r>
            <a:r>
              <a:rPr lang="en-US" sz="1400" dirty="0">
                <a:hlinkClick r:id="rId3"/>
              </a:rPr>
              <a:t>http://www.profstandart.arsenal-l.ru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/>
              <a:t> и </a:t>
            </a:r>
            <a:r>
              <a:rPr lang="en-US" sz="1400" dirty="0">
                <a:hlinkClick r:id="rId4"/>
              </a:rPr>
              <a:t>http://profstandart.arsenal-l.ru/dpo/ads</a:t>
            </a:r>
            <a:r>
              <a:rPr lang="en-US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56346" y="3985146"/>
            <a:ext cx="29206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УЖЕ есть </a:t>
            </a:r>
          </a:p>
          <a:p>
            <a:pPr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прямо сейчас</a:t>
            </a:r>
          </a:p>
          <a:p>
            <a:pPr algn="r">
              <a:lnSpc>
                <a:spcPct val="80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C00000"/>
                </a:solidFill>
              </a:rPr>
              <a:t>[</a:t>
            </a:r>
            <a:r>
              <a:rPr lang="en-US" sz="1400" i="1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US" sz="1400" i="1" dirty="0">
                <a:solidFill>
                  <a:srgbClr val="C00000"/>
                </a:solidFill>
                <a:hlinkClick r:id="rId5"/>
              </a:rPr>
              <a:t>://</a:t>
            </a:r>
            <a:r>
              <a:rPr lang="en-US" sz="1400" i="1" dirty="0" smtClean="0">
                <a:solidFill>
                  <a:srgbClr val="C00000"/>
                </a:solidFill>
                <a:hlinkClick r:id="rId5"/>
              </a:rPr>
              <a:t>profstandart.arsenal-l.ru/dpo</a:t>
            </a:r>
            <a:r>
              <a:rPr lang="en-US" sz="1400" dirty="0" smtClean="0">
                <a:solidFill>
                  <a:srgbClr val="C00000"/>
                </a:solidFill>
              </a:rPr>
              <a:t>]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68036" y="3889612"/>
            <a:ext cx="0" cy="2142698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7338" y="1764670"/>
            <a:ext cx="383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6"/>
              </a:rPr>
              <a:t>спк-жкх.рф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err="1" smtClean="0">
                <a:hlinkClick r:id="rId6"/>
              </a:rPr>
              <a:t>obrazovanie-zhkh</a:t>
            </a:r>
            <a:r>
              <a:rPr lang="en-US" sz="1600" dirty="0" smtClean="0">
                <a:hlinkClick r:id="rId6"/>
              </a:rPr>
              <a:t>/ekspertiza-obrazovatelnyh-programm.html</a:t>
            </a:r>
            <a:r>
              <a:rPr lang="ru-RU" sz="1600" dirty="0" smtClean="0"/>
              <a:t> </a:t>
            </a:r>
            <a:r>
              <a:rPr lang="en-US" sz="1600" dirty="0" smtClean="0"/>
              <a:t>]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25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791" y="3660409"/>
            <a:ext cx="49871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Вебинар</a:t>
            </a:r>
            <a:r>
              <a:rPr lang="ru-RU" b="1" i="1" dirty="0" smtClean="0"/>
              <a:t> </a:t>
            </a:r>
            <a:r>
              <a:rPr lang="ru-RU" b="1" i="1" u="sng" dirty="0" smtClean="0"/>
              <a:t>для АДС</a:t>
            </a:r>
            <a:r>
              <a:rPr lang="ru-RU" b="1" i="1" dirty="0" smtClean="0"/>
              <a:t> 13 февраля 2019 года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48165" y="3618544"/>
            <a:ext cx="62663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Вебинар</a:t>
            </a:r>
            <a:r>
              <a:rPr lang="ru-RU" b="1" i="1" dirty="0" smtClean="0"/>
              <a:t> </a:t>
            </a:r>
            <a:r>
              <a:rPr lang="ru-RU" b="1" i="1" u="sng" dirty="0" smtClean="0"/>
              <a:t>по </a:t>
            </a:r>
            <a:r>
              <a:rPr lang="ru-RU" b="1" i="1" u="sng" dirty="0" err="1" smtClean="0"/>
              <a:t>профстандартам</a:t>
            </a:r>
            <a:r>
              <a:rPr lang="ru-RU" b="1" i="1" dirty="0" smtClean="0"/>
              <a:t> 14 ноября 2018 года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2" y="1011136"/>
            <a:ext cx="4987191" cy="264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7792" y="3993336"/>
            <a:ext cx="512166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500" dirty="0" smtClean="0"/>
              <a:t>Спикеры (слева направо):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Шишка Константин Петрович</a:t>
            </a:r>
            <a:r>
              <a:rPr lang="ru-RU" sz="1500" dirty="0" smtClean="0"/>
              <a:t>, </a:t>
            </a:r>
            <a:r>
              <a:rPr lang="ru-RU" sz="1400" dirty="0"/>
              <a:t>ответственный секретарь Совета по профессиональным квалификациям в ЖКХ</a:t>
            </a:r>
            <a:endParaRPr lang="ru-RU" sz="14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Захаров </a:t>
            </a:r>
            <a:r>
              <a:rPr lang="ru-RU" sz="1500" b="1" dirty="0"/>
              <a:t>Алексей </a:t>
            </a:r>
            <a:r>
              <a:rPr lang="ru-RU" sz="1500" b="1" dirty="0" smtClean="0"/>
              <a:t>Сергеевич</a:t>
            </a:r>
            <a:r>
              <a:rPr lang="ru-RU" sz="1500" dirty="0" smtClean="0"/>
              <a:t>, </a:t>
            </a:r>
            <a:r>
              <a:rPr lang="ru-RU" sz="1400" dirty="0" smtClean="0"/>
              <a:t>1-ый </a:t>
            </a:r>
            <a:r>
              <a:rPr lang="ru-RU" sz="1400" dirty="0"/>
              <a:t>Вице-Президент Национального лифтового союза, заместитель председателя </a:t>
            </a:r>
            <a:r>
              <a:rPr lang="ru-RU" sz="1400" dirty="0" smtClean="0"/>
              <a:t>СПК </a:t>
            </a:r>
            <a:r>
              <a:rPr lang="ru-RU" sz="1400" dirty="0"/>
              <a:t>в лифтовой отрасли, сфере подъемных сооружений и вертикального </a:t>
            </a:r>
            <a:r>
              <a:rPr lang="ru-RU" sz="1400" dirty="0" smtClean="0"/>
              <a:t>транспорта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err="1" smtClean="0"/>
              <a:t>Жемойдиков</a:t>
            </a:r>
            <a:r>
              <a:rPr lang="ru-RU" sz="1500" b="1" dirty="0" smtClean="0"/>
              <a:t> </a:t>
            </a:r>
            <a:r>
              <a:rPr lang="ru-RU" sz="1500" b="1" dirty="0"/>
              <a:t>Александр </a:t>
            </a:r>
            <a:r>
              <a:rPr lang="ru-RU" sz="1500" b="1" dirty="0" smtClean="0"/>
              <a:t>Георгиевич</a:t>
            </a:r>
            <a:r>
              <a:rPr lang="ru-RU" sz="1500" dirty="0" smtClean="0"/>
              <a:t>, </a:t>
            </a:r>
            <a:r>
              <a:rPr lang="ru-RU" sz="1400" dirty="0" smtClean="0"/>
              <a:t>отдел </a:t>
            </a:r>
            <a:r>
              <a:rPr lang="ru-RU" sz="1400" dirty="0"/>
              <a:t>надзора за подъемными сооружениями </a:t>
            </a:r>
            <a:r>
              <a:rPr lang="ru-RU" sz="1400" dirty="0" err="1"/>
              <a:t>Ростехнадзора</a:t>
            </a:r>
            <a:endParaRPr lang="ru-RU" sz="14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err="1" smtClean="0"/>
              <a:t>Зоточкин</a:t>
            </a:r>
            <a:r>
              <a:rPr lang="ru-RU" sz="1500" b="1" dirty="0" smtClean="0"/>
              <a:t> </a:t>
            </a:r>
            <a:r>
              <a:rPr lang="ru-RU" sz="1500" b="1" dirty="0"/>
              <a:t>Алексей </a:t>
            </a:r>
            <a:r>
              <a:rPr lang="ru-RU" sz="1500" b="1" dirty="0" smtClean="0"/>
              <a:t>Васильевич</a:t>
            </a:r>
            <a:r>
              <a:rPr lang="ru-RU" sz="1500" dirty="0" smtClean="0"/>
              <a:t>, </a:t>
            </a:r>
            <a:r>
              <a:rPr lang="ru-RU" sz="1400" dirty="0" smtClean="0"/>
              <a:t>заместитель </a:t>
            </a:r>
            <a:r>
              <a:rPr lang="ru-RU" sz="1400" dirty="0"/>
              <a:t>Генерального директора Ассоциации делового сотрудничества </a:t>
            </a:r>
            <a:r>
              <a:rPr lang="ru-RU" sz="1400" dirty="0" smtClean="0"/>
              <a:t>«СРО «</a:t>
            </a:r>
            <a:r>
              <a:rPr lang="ru-RU" sz="1400" dirty="0" err="1" smtClean="0"/>
              <a:t>Лифтсервис</a:t>
            </a:r>
            <a:r>
              <a:rPr lang="ru-RU" sz="1400" dirty="0" smtClean="0"/>
              <a:t>»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8164" y="3987876"/>
            <a:ext cx="626633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500" dirty="0"/>
              <a:t>Спикеры (слева направо):</a:t>
            </a:r>
            <a:endParaRPr lang="ru-RU" sz="15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Лапина Лариса Альбертовна</a:t>
            </a:r>
            <a:r>
              <a:rPr lang="ru-RU" sz="1500" dirty="0" smtClean="0"/>
              <a:t>, </a:t>
            </a:r>
            <a:r>
              <a:rPr lang="ru-RU" sz="1400" dirty="0"/>
              <a:t>з</a:t>
            </a:r>
            <a:r>
              <a:rPr lang="ru-RU" sz="1400" dirty="0" smtClean="0"/>
              <a:t>аместитель </a:t>
            </a:r>
            <a:r>
              <a:rPr lang="ru-RU" sz="1400" dirty="0"/>
              <a:t>генерального директора АНО «Центр развития профессиональных квалификаций в сфере ЖКХ</a:t>
            </a:r>
            <a:r>
              <a:rPr lang="ru-RU" sz="1400" dirty="0" smtClean="0"/>
              <a:t>» (АНО «ЦРПК»)</a:t>
            </a:r>
            <a:endParaRPr lang="ru-RU" sz="1400" b="1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Козлов Александр Михайлович</a:t>
            </a:r>
            <a:r>
              <a:rPr lang="ru-RU" sz="1500" dirty="0" smtClean="0"/>
              <a:t>, </a:t>
            </a:r>
            <a:r>
              <a:rPr lang="ru-RU" sz="1400" dirty="0" smtClean="0"/>
              <a:t>председатель</a:t>
            </a:r>
            <a:r>
              <a:rPr lang="ru-RU" sz="1400" dirty="0"/>
              <a:t> Совета по профессиональным квалификациям в </a:t>
            </a:r>
            <a:r>
              <a:rPr lang="ru-RU" sz="1400" dirty="0" smtClean="0"/>
              <a:t>ЖКХ + генеральный директор </a:t>
            </a:r>
            <a:r>
              <a:rPr lang="ru-RU" sz="1600" dirty="0"/>
              <a:t>АНО «ЦРПК</a:t>
            </a:r>
            <a:r>
              <a:rPr lang="ru-RU" sz="1600" dirty="0" smtClean="0"/>
              <a:t>»</a:t>
            </a:r>
            <a:endParaRPr lang="ru-RU" sz="1500" b="1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Шишка Константин Петрович</a:t>
            </a:r>
            <a:r>
              <a:rPr lang="ru-RU" sz="1500" dirty="0" smtClean="0"/>
              <a:t>, </a:t>
            </a:r>
            <a:r>
              <a:rPr lang="ru-RU" sz="1400" dirty="0"/>
              <a:t>ответственный секретарь Совета по профессиональным квалификациям в </a:t>
            </a:r>
            <a:r>
              <a:rPr lang="ru-RU" sz="1400" dirty="0" smtClean="0"/>
              <a:t>ЖКХ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 smtClean="0"/>
              <a:t>Чернышев Леонид Николаевич</a:t>
            </a:r>
            <a:r>
              <a:rPr lang="ru-RU" sz="1500" dirty="0" smtClean="0"/>
              <a:t>, </a:t>
            </a:r>
            <a:r>
              <a:rPr lang="ru-RU" sz="1400" dirty="0" smtClean="0"/>
              <a:t>заместитель председателя</a:t>
            </a:r>
            <a:r>
              <a:rPr lang="ru-RU" sz="1400" dirty="0"/>
              <a:t> Совета по профессиональным квалификациям в ЖКХ</a:t>
            </a:r>
            <a:endParaRPr lang="ru-RU" sz="15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66" y="983727"/>
            <a:ext cx="6266328" cy="266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Проведение информационно-методических </a:t>
            </a:r>
            <a:r>
              <a:rPr lang="ru-RU" sz="2400" b="1" dirty="0" err="1" smtClean="0">
                <a:solidFill>
                  <a:srgbClr val="C00000"/>
                </a:solidFill>
              </a:rPr>
              <a:t>вебинаров</a:t>
            </a:r>
            <a:r>
              <a:rPr lang="ru-RU" sz="2400" b="1" dirty="0" smtClean="0">
                <a:solidFill>
                  <a:srgbClr val="C00000"/>
                </a:solidFill>
              </a:rPr>
              <a:t> для компаний ЖКХ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6662" y="1094081"/>
            <a:ext cx="26544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Более 2 тыс. участников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65283" y="1089239"/>
            <a:ext cx="29263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Более 1,7 тыс. участников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347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7752" y="1285152"/>
            <a:ext cx="9480647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b="1" dirty="0"/>
              <a:t>Перечень наименований профессиональных квалификаций</a:t>
            </a:r>
            <a:r>
              <a:rPr lang="ru-RU" dirty="0"/>
              <a:t>, </a:t>
            </a:r>
            <a:r>
              <a:rPr lang="ru-RU" sz="1600" dirty="0"/>
              <a:t>подготовленный СПК ЖКХ в соответствии </a:t>
            </a:r>
            <a:r>
              <a:rPr lang="ru-RU" sz="1600" dirty="0" smtClean="0"/>
              <a:t>с </a:t>
            </a:r>
            <a:r>
              <a:rPr lang="ru-RU" sz="1600" dirty="0"/>
              <a:t>требованиями приказа Минтруда России от 12.12.2016 г. №</a:t>
            </a:r>
            <a:r>
              <a:rPr lang="ru-RU" sz="1600" dirty="0" err="1"/>
              <a:t>726н</a:t>
            </a:r>
            <a:r>
              <a:rPr lang="ru-RU" sz="1600" dirty="0"/>
              <a:t> </a:t>
            </a:r>
            <a:r>
              <a:rPr lang="ru-RU" dirty="0"/>
              <a:t>[</a:t>
            </a:r>
            <a:r>
              <a:rPr lang="ru-RU" sz="1600" u="sng" dirty="0" err="1">
                <a:solidFill>
                  <a:srgbClr val="00B0F0"/>
                </a:solidFill>
              </a:rPr>
              <a:t>спк-жкх.рф</a:t>
            </a:r>
            <a:r>
              <a:rPr lang="ru-RU" sz="1600" u="sng" dirty="0">
                <a:solidFill>
                  <a:srgbClr val="00B0F0"/>
                </a:solidFill>
              </a:rPr>
              <a:t>/</a:t>
            </a:r>
            <a:r>
              <a:rPr lang="ru-RU" sz="1600" u="sng" dirty="0" err="1">
                <a:solidFill>
                  <a:srgbClr val="00B0F0"/>
                </a:solidFill>
              </a:rPr>
              <a:t>professionalnye-standarty</a:t>
            </a:r>
            <a:r>
              <a:rPr lang="ru-RU" sz="1600" u="sng" dirty="0">
                <a:solidFill>
                  <a:srgbClr val="00B0F0"/>
                </a:solidFill>
              </a:rPr>
              <a:t>/reestr-kvalifikacij-v-zhkh.html</a:t>
            </a:r>
            <a:r>
              <a:rPr lang="ru-RU" sz="1600" dirty="0">
                <a:solidFill>
                  <a:srgbClr val="00B0F0"/>
                </a:solidFill>
              </a:rPr>
              <a:t>, </a:t>
            </a:r>
            <a:r>
              <a:rPr lang="ru-RU" sz="1600" i="1" u="sng" dirty="0">
                <a:solidFill>
                  <a:srgbClr val="00B0F0"/>
                </a:solidFill>
              </a:rPr>
              <a:t>столбец 9</a:t>
            </a:r>
            <a:r>
              <a:rPr lang="ru-RU" dirty="0"/>
              <a:t>], предусматривающий </a:t>
            </a:r>
            <a:r>
              <a:rPr lang="ru-RU" b="1" dirty="0"/>
              <a:t>в составе </a:t>
            </a:r>
            <a:r>
              <a:rPr lang="ru-RU" sz="2400" b="1" dirty="0">
                <a:solidFill>
                  <a:srgbClr val="C00000"/>
                </a:solidFill>
              </a:rPr>
              <a:t>документов, необходимых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для </a:t>
            </a:r>
            <a:r>
              <a:rPr lang="ru-RU" sz="2400" b="1" dirty="0">
                <a:solidFill>
                  <a:srgbClr val="C00000"/>
                </a:solidFill>
              </a:rPr>
              <a:t>прохождения</a:t>
            </a:r>
            <a:r>
              <a:rPr lang="ru-RU" sz="2400" dirty="0">
                <a:solidFill>
                  <a:srgbClr val="C00000"/>
                </a:solidFill>
              </a:rPr>
              <a:t> (допуска)</a:t>
            </a:r>
            <a:r>
              <a:rPr lang="ru-RU" sz="2400" b="1" dirty="0">
                <a:solidFill>
                  <a:srgbClr val="C00000"/>
                </a:solidFill>
              </a:rPr>
              <a:t> профессионального экзамена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dirty="0"/>
              <a:t>по соответствующей квалификации, </a:t>
            </a:r>
            <a:r>
              <a:rPr lang="ru-RU" b="1" dirty="0"/>
              <a:t>наличие у работника:</a:t>
            </a:r>
            <a:endParaRPr lang="ru-RU" b="1" dirty="0" smtClean="0">
              <a:solidFill>
                <a:srgbClr val="C00000"/>
              </a:solidFill>
              <a:latin typeface="PTSansRegular"/>
            </a:endParaRPr>
          </a:p>
          <a:p>
            <a:pPr marL="179070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удостоверения о повышении квалификации</a:t>
            </a:r>
            <a:r>
              <a:rPr lang="ru-RU" dirty="0"/>
              <a:t> по программам, соответствующим трудовым функциям, и/или </a:t>
            </a:r>
          </a:p>
          <a:p>
            <a:pPr marL="179070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диплома  профессиональной переподготовки</a:t>
            </a:r>
            <a:r>
              <a:rPr lang="ru-RU" dirty="0"/>
              <a:t>, подтверждающего освоение искомой квалификации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752" y="4816027"/>
            <a:ext cx="9731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Программы</a:t>
            </a:r>
            <a:r>
              <a:rPr lang="ru-RU" dirty="0"/>
              <a:t> повышения квалификации, профессиональной переподготовки и подготовки к сдаче профессионального экзамена </a:t>
            </a:r>
            <a:r>
              <a:rPr lang="ru-RU" sz="2000" b="1" u="sng" dirty="0"/>
              <a:t>должны соответствовать</a:t>
            </a:r>
            <a:r>
              <a:rPr lang="ru-RU" sz="2000" dirty="0"/>
              <a:t> </a:t>
            </a:r>
            <a:r>
              <a:rPr lang="ru-RU" dirty="0">
                <a:solidFill>
                  <a:srgbClr val="C00000"/>
                </a:solidFill>
              </a:rPr>
              <a:t>не только </a:t>
            </a:r>
            <a:r>
              <a:rPr lang="ru-RU" dirty="0"/>
              <a:t>(и не столько) </a:t>
            </a:r>
            <a:r>
              <a:rPr lang="ru-RU" b="1" dirty="0"/>
              <a:t>наименованию квалификации</a:t>
            </a:r>
            <a:r>
              <a:rPr lang="ru-RU" dirty="0"/>
              <a:t>, но и </a:t>
            </a:r>
            <a:r>
              <a:rPr lang="ru-RU" sz="2400" b="1" dirty="0"/>
              <a:t>содержанию профессионального стандарта</a:t>
            </a:r>
            <a:r>
              <a:rPr lang="ru-RU" sz="2400" dirty="0"/>
              <a:t> </a:t>
            </a:r>
            <a:r>
              <a:rPr lang="ru-RU" dirty="0"/>
              <a:t>[</a:t>
            </a:r>
            <a:r>
              <a:rPr lang="ru-RU" sz="1600" u="sng" dirty="0" err="1">
                <a:solidFill>
                  <a:srgbClr val="00B0F0"/>
                </a:solidFill>
              </a:rPr>
              <a:t>спк-жкх.рф</a:t>
            </a:r>
            <a:r>
              <a:rPr lang="ru-RU" sz="1600" u="sng" dirty="0">
                <a:solidFill>
                  <a:srgbClr val="00B0F0"/>
                </a:solidFill>
              </a:rPr>
              <a:t>/</a:t>
            </a:r>
            <a:r>
              <a:rPr lang="ru-RU" sz="1600" u="sng" dirty="0" err="1">
                <a:solidFill>
                  <a:srgbClr val="00B0F0"/>
                </a:solidFill>
              </a:rPr>
              <a:t>professionalnye-standarty</a:t>
            </a:r>
            <a:r>
              <a:rPr lang="ru-RU" sz="1600" u="sng" dirty="0">
                <a:solidFill>
                  <a:srgbClr val="00B0F0"/>
                </a:solidFill>
              </a:rPr>
              <a:t>/reestr-kvalifikacij-v-zhkh.html</a:t>
            </a:r>
            <a:r>
              <a:rPr lang="ru-RU" sz="1600" dirty="0">
                <a:solidFill>
                  <a:srgbClr val="00B0F0"/>
                </a:solidFill>
              </a:rPr>
              <a:t>, </a:t>
            </a:r>
            <a:r>
              <a:rPr lang="ru-RU" sz="1600" i="1" u="sng" dirty="0">
                <a:solidFill>
                  <a:srgbClr val="00B0F0"/>
                </a:solidFill>
              </a:rPr>
              <a:t>столбец 6</a:t>
            </a:r>
            <a:r>
              <a:rPr lang="ru-RU" dirty="0"/>
              <a:t>].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ЖКХ без ДПО перейти на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профстандарты</a:t>
            </a:r>
            <a:r>
              <a:rPr lang="ru-RU" sz="2400" b="1" dirty="0" smtClean="0">
                <a:solidFill>
                  <a:srgbClr val="C00000"/>
                </a:solidFill>
              </a:rPr>
              <a:t> НЕ ПОЛУЧИТСЯ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0958" y="2867163"/>
            <a:ext cx="2354475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Работодатели, соискатели </a:t>
            </a:r>
            <a:endParaRPr lang="ru-RU" b="1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8415" y="1678075"/>
            <a:ext cx="2157117" cy="8371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Наделяет полномочиями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/>
            </a:r>
            <a:b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и контролирует ЦОК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Аккредитация программ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Готовит экспертов ЦОК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822949" y="1608115"/>
            <a:ext cx="0" cy="3473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119075" y="3522469"/>
            <a:ext cx="0" cy="1580411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1"/>
          <p:cNvCxnSpPr/>
          <p:nvPr/>
        </p:nvCxnSpPr>
        <p:spPr>
          <a:xfrm flipV="1">
            <a:off x="5259359" y="1599549"/>
            <a:ext cx="0" cy="346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866089" y="3175357"/>
            <a:ext cx="1508120" cy="3077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3BA3DD"/>
                </a:solidFill>
                <a:latin typeface="PFDinTextCompPro-Bold"/>
                <a:ea typeface="ＭＳ Ｐゴシック"/>
                <a:cs typeface="ＭＳ Ｐゴシック"/>
              </a:rPr>
              <a:t>сдал экзамен</a:t>
            </a:r>
            <a:endParaRPr lang="ru-RU" sz="1400" b="1" dirty="0">
              <a:solidFill>
                <a:srgbClr val="3BA3DD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cxnSp>
        <p:nvCxnSpPr>
          <p:cNvPr id="7" name="Прямая со стрелкой 6"/>
          <p:cNvCxnSpPr>
            <a:stCxn id="15" idx="3"/>
            <a:endCxn id="23" idx="1"/>
          </p:cNvCxnSpPr>
          <p:nvPr/>
        </p:nvCxnSpPr>
        <p:spPr>
          <a:xfrm>
            <a:off x="7478419" y="5450920"/>
            <a:ext cx="1400108" cy="2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988581" y="1608115"/>
            <a:ext cx="0" cy="1687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52938" y="5450919"/>
            <a:ext cx="1211284" cy="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2" idx="3"/>
          </p:cNvCxnSpPr>
          <p:nvPr/>
        </p:nvCxnSpPr>
        <p:spPr>
          <a:xfrm flipV="1">
            <a:off x="2985433" y="3190328"/>
            <a:ext cx="15635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18325" y="5127754"/>
            <a:ext cx="2860094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Аккредитующие организации ПОА</a:t>
            </a:r>
            <a:endParaRPr lang="ru-RU" b="1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36" y="2931376"/>
            <a:ext cx="574127" cy="5546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39125" y="953218"/>
            <a:ext cx="40053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Совет по профессиональным квалификациям</a:t>
            </a:r>
            <a:endParaRPr lang="ru-RU" b="1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62" y="5180399"/>
            <a:ext cx="560003" cy="5410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49" y="5207295"/>
            <a:ext cx="537687" cy="5086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63" y="4336839"/>
            <a:ext cx="583755" cy="54410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878527" y="5102880"/>
            <a:ext cx="2860094" cy="7386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Образовательные программы соответствующие </a:t>
            </a:r>
            <a:r>
              <a:rPr lang="ru-RU" sz="1400" b="1" dirty="0" err="1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профстандартам</a:t>
            </a:r>
            <a:endParaRPr lang="ru-RU" sz="1400" b="1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55" y="1822299"/>
            <a:ext cx="438427" cy="4235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11" y="4311603"/>
            <a:ext cx="574738" cy="55527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245349" y="3813321"/>
            <a:ext cx="1669172" cy="2646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b="1" u="sng" dirty="0" smtClean="0">
                <a:latin typeface="PFDinTextCompPro-Bold"/>
                <a:ea typeface="ＭＳ Ｐゴシック"/>
                <a:cs typeface="ＭＳ Ｐゴシック"/>
              </a:rPr>
              <a:t>НЕ сдал экзамен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31" y="1822298"/>
            <a:ext cx="451963" cy="42126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711004" y="3947403"/>
            <a:ext cx="189606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Соискатель проходит переподготовку по программам, прошедшим ПОА*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80804" y="2683777"/>
            <a:ext cx="1932117" cy="10310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Реестр сведений </a:t>
            </a:r>
            <a:r>
              <a:rPr lang="ru-RU" sz="1400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</a:br>
            <a:r>
              <a:rPr lang="ru-RU" sz="1400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о </a:t>
            </a:r>
            <a:r>
              <a:rPr lang="ru-RU" sz="1400" b="1" dirty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независимой оценке</a:t>
            </a:r>
          </a:p>
          <a:p>
            <a:pPr algn="ctr">
              <a:spcAft>
                <a:spcPts val="600"/>
              </a:spcAft>
            </a:pPr>
            <a:r>
              <a:rPr lang="ru-RU" sz="1400" i="1" u="sng" dirty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www.nok-nark.ru</a:t>
            </a:r>
            <a:r>
              <a:rPr lang="ru-RU" sz="1400" b="1" dirty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521895" y="3230638"/>
            <a:ext cx="2258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58419" y="3794531"/>
            <a:ext cx="1134603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DinTextCompPro-Bold"/>
                <a:ea typeface="ＭＳ Ｐゴシック"/>
                <a:cs typeface="ＭＳ Ｐゴシック"/>
              </a:rPr>
              <a:t>Подготовка кадров проходит по программам, прошедшим ПОА*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5463" y="6581002"/>
            <a:ext cx="640653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latin typeface="PFDinTextCompPro-Bold"/>
                <a:ea typeface="ＭＳ Ｐゴシック"/>
                <a:cs typeface="ＭＳ Ｐゴシック"/>
              </a:rPr>
              <a:t>*ПОА – профессионально-общественная аккредитация образовательных программ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68" y="5123873"/>
            <a:ext cx="3103843" cy="77596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10" y="3851418"/>
            <a:ext cx="562319" cy="543278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7245349" y="3522469"/>
            <a:ext cx="0" cy="4176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711563" y="3940104"/>
            <a:ext cx="4533786" cy="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1004" y="3940104"/>
            <a:ext cx="559" cy="11411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ая выноска 54"/>
          <p:cNvSpPr/>
          <p:nvPr/>
        </p:nvSpPr>
        <p:spPr>
          <a:xfrm>
            <a:off x="625740" y="1206342"/>
            <a:ext cx="2334563" cy="1169055"/>
          </a:xfrm>
          <a:prstGeom prst="wedgeRectCallout">
            <a:avLst>
              <a:gd name="adj1" fmla="val 43346"/>
              <a:gd name="adj2" fmla="val 8838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4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30%</a:t>
            </a:r>
            <a:r>
              <a:rPr lang="ru-RU" sz="1200" b="1" dirty="0" smtClean="0">
                <a:solidFill>
                  <a:srgbClr val="C00000"/>
                </a:solidFill>
              </a:rPr>
              <a:t> работников </a:t>
            </a:r>
            <a:r>
              <a:rPr lang="ru-RU" sz="1600" b="1" dirty="0" smtClean="0">
                <a:solidFill>
                  <a:srgbClr val="C00000"/>
                </a:solidFill>
              </a:rPr>
              <a:t>не могут даже начать оценку </a:t>
            </a:r>
            <a:r>
              <a:rPr lang="ru-RU" sz="1200" b="1" dirty="0" smtClean="0">
                <a:solidFill>
                  <a:srgbClr val="C00000"/>
                </a:solidFill>
              </a:rPr>
              <a:t>квалификации, т.к. </a:t>
            </a:r>
            <a:r>
              <a:rPr lang="ru-RU" sz="1600" b="1" u="sng" dirty="0" smtClean="0">
                <a:solidFill>
                  <a:srgbClr val="C00000"/>
                </a:solidFill>
              </a:rPr>
              <a:t>не соответствуют уровню образования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41061" y="6270678"/>
            <a:ext cx="5574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u="sng" dirty="0" err="1" smtClean="0">
                <a:solidFill>
                  <a:srgbClr val="0070C0"/>
                </a:solidFill>
              </a:rPr>
              <a:t>спк-жкх.</a:t>
            </a:r>
            <a:r>
              <a:rPr lang="ru-RU" sz="1200" dirty="0" err="1" smtClean="0">
                <a:hlinkClick r:id="rId6"/>
              </a:rPr>
              <a:t>рф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err="1" smtClean="0">
                <a:hlinkClick r:id="rId6"/>
              </a:rPr>
              <a:t>obrazovanie-zhkh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err="1" smtClean="0">
                <a:hlinkClick r:id="rId6"/>
              </a:rPr>
              <a:t>ekspertiza-obrazovatelnyh</a:t>
            </a:r>
            <a:r>
              <a:rPr lang="en-US" sz="1200" dirty="0" smtClean="0">
                <a:hlinkClick r:id="rId6"/>
              </a:rPr>
              <a:t>-</a:t>
            </a:r>
            <a:r>
              <a:rPr lang="ru-RU" sz="1200" dirty="0" err="1">
                <a:hlinkClick r:id="rId6"/>
              </a:rPr>
              <a:t>спк-жкх</a:t>
            </a:r>
            <a:r>
              <a:rPr lang="ru-RU" sz="1200" dirty="0">
                <a:hlinkClick r:id="rId6"/>
              </a:rPr>
              <a:t>.</a:t>
            </a:r>
            <a:r>
              <a:rPr lang="en-US" sz="1200" dirty="0" smtClean="0">
                <a:hlinkClick r:id="rId6"/>
              </a:rPr>
              <a:t>programm.html</a:t>
            </a:r>
            <a:r>
              <a:rPr lang="ru-RU" sz="1200" dirty="0" smtClean="0"/>
              <a:t> </a:t>
            </a:r>
            <a:r>
              <a:rPr lang="en-US" sz="1200" dirty="0" smtClean="0"/>
              <a:t>]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31989" y="6063146"/>
            <a:ext cx="770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i="1" dirty="0" smtClean="0"/>
              <a:t>Образовательная организация дополнительного профессионального образования, реализующая </a:t>
            </a:r>
            <a:r>
              <a:rPr lang="ru-RU" sz="1400" b="1" i="1" dirty="0" smtClean="0"/>
              <a:t>программы</a:t>
            </a:r>
            <a:r>
              <a:rPr lang="ru-RU" sz="1200" i="1" dirty="0" smtClean="0"/>
              <a:t>, строго </a:t>
            </a:r>
            <a:r>
              <a:rPr lang="ru-RU" sz="1600" b="1" i="1" dirty="0" smtClean="0"/>
              <a:t>соответствующие </a:t>
            </a:r>
            <a:r>
              <a:rPr lang="ru-RU" sz="1600" b="1" i="1" dirty="0" err="1" smtClean="0"/>
              <a:t>профстандартам</a:t>
            </a:r>
            <a:r>
              <a:rPr lang="ru-RU" sz="1600" b="1" i="1" dirty="0" smtClean="0"/>
              <a:t>:</a:t>
            </a: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9185246" y="4060301"/>
            <a:ext cx="2050865" cy="833801"/>
          </a:xfrm>
          <a:prstGeom prst="wedgeRectCallout">
            <a:avLst>
              <a:gd name="adj1" fmla="val -82228"/>
              <a:gd name="adj2" fmla="val -4281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PFDinTextCompPro-Bold"/>
                <a:ea typeface="ＭＳ Ｐゴシック"/>
                <a:cs typeface="ＭＳ Ｐゴシック"/>
              </a:rPr>
              <a:t>до </a:t>
            </a:r>
            <a:r>
              <a:rPr lang="ru-RU" sz="1600" b="1" dirty="0">
                <a:solidFill>
                  <a:srgbClr val="C00000"/>
                </a:solidFill>
                <a:latin typeface="PFDinTextCompPro-Bold"/>
                <a:ea typeface="ＭＳ Ｐゴシック"/>
                <a:cs typeface="ＭＳ Ｐゴシック"/>
              </a:rPr>
              <a:t>60%</a:t>
            </a:r>
            <a:r>
              <a:rPr lang="ru-RU" sz="1400" b="1" dirty="0">
                <a:solidFill>
                  <a:srgbClr val="C00000"/>
                </a:solidFill>
                <a:latin typeface="PFDinTextCompPro-Bold"/>
                <a:ea typeface="ＭＳ Ｐゴシック"/>
                <a:cs typeface="ＭＳ Ｐゴシック"/>
              </a:rPr>
              <a:t> участников – </a:t>
            </a:r>
            <a:r>
              <a:rPr lang="ru-RU" sz="1600" b="1" u="sng" dirty="0">
                <a:solidFill>
                  <a:srgbClr val="C00000"/>
                </a:solidFill>
                <a:latin typeface="PFDinTextCompPro-Bold"/>
                <a:ea typeface="ＭＳ Ｐゴシック"/>
                <a:cs typeface="ＭＳ Ｐゴシック"/>
              </a:rPr>
              <a:t>не могут сдать экзамены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36728" y="6185788"/>
            <a:ext cx="2216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36728" y="5893297"/>
            <a:ext cx="0" cy="289144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109" y="1589497"/>
            <a:ext cx="374121" cy="36145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3" y="1950950"/>
            <a:ext cx="396558" cy="36962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563230" y="1589497"/>
            <a:ext cx="14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оплата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563230" y="1957953"/>
            <a:ext cx="177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надзор, контроль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9057" y="2343423"/>
            <a:ext cx="2901719" cy="13942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Центры оценки квалификаций (ЦОК)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Реестр ЦОК на сайте СПК ЖКХ </a:t>
            </a:r>
            <a:endParaRPr lang="ru-RU" sz="1400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[ </a:t>
            </a:r>
            <a:r>
              <a:rPr lang="ru-RU" sz="1200" u="sng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СПК-ЖКХ.РФ</a:t>
            </a:r>
            <a:r>
              <a:rPr lang="en-US" sz="1200" u="sng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/</a:t>
            </a:r>
            <a:r>
              <a:rPr lang="en-US" sz="1200" u="sng" dirty="0" err="1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ocenka-kvalifikacij</a:t>
            </a:r>
            <a:r>
              <a:rPr lang="en-US" sz="1200" u="sng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/reestr-cok-ov-v-zhkh.html</a:t>
            </a:r>
            <a:r>
              <a:rPr lang="en-US" sz="1200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PFDinTextCompPro-Bold"/>
                <a:ea typeface="ＭＳ Ｐゴシック"/>
                <a:cs typeface="ＭＳ Ｐゴシック"/>
              </a:rPr>
              <a:t>]</a:t>
            </a:r>
            <a:endParaRPr lang="ru-RU" sz="1400" dirty="0">
              <a:solidFill>
                <a:schemeClr val="bg1"/>
              </a:solidFill>
              <a:latin typeface="PFDinTextCompPro-Bold"/>
              <a:ea typeface="ＭＳ Ｐゴシック"/>
              <a:cs typeface="ＭＳ Ｐゴシック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185246" y="5841544"/>
            <a:ext cx="0" cy="429134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Опыт регионов по проведению НОК в 2018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2135" y="2251881"/>
            <a:ext cx="888344" cy="83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4083" y="2272965"/>
            <a:ext cx="7929349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/>
              <a:t>Программы </a:t>
            </a:r>
            <a:r>
              <a:rPr lang="ru-RU" sz="3200" dirty="0" err="1" smtClean="0"/>
              <a:t>ДПО.ЖКХ.Профстандарт</a:t>
            </a:r>
            <a:endParaRPr lang="ru-RU" sz="3200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[</a:t>
            </a:r>
            <a:r>
              <a:rPr lang="ru-RU" sz="2400" i="1" dirty="0" smtClean="0"/>
              <a:t>как создаются и что уже сделано</a:t>
            </a:r>
            <a:r>
              <a:rPr lang="en-US" sz="2400" dirty="0" smtClean="0"/>
              <a:t>]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7417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216" y="932101"/>
            <a:ext cx="162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ТРУДОВЫЕ </a:t>
            </a:r>
          </a:p>
          <a:p>
            <a:r>
              <a:rPr lang="ru-RU" b="1" dirty="0" smtClean="0"/>
              <a:t>ФУНКЦИИ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71983" y="932101"/>
            <a:ext cx="267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ПРОФЕССИОНАЛЬНЫЕ СТАНДАРТЫ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5963" y="1578431"/>
            <a:ext cx="408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Профессиональные стандарты описывают перспективные требования к выполнению обобщенных трудовых функций, которые должны обеспечивать эффективность работы персонала предприятий отрасли. При этом каждая обобщенная трудовая функция формирует структурные единицы описания профессиональных стандартов – трудовые функции.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217" y="1578431"/>
            <a:ext cx="2497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Каждая трудовая функция описывает следующие параметры: трудовые действия, обеспечивающие выполнение этой функции, характеристики квалификационного уровня, требуемые знания и умения.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70496" y="1188707"/>
            <a:ext cx="859808" cy="1299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2240" y="2652397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МОДУЛЬ </a:t>
            </a:r>
          </a:p>
          <a:p>
            <a:pPr algn="r"/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1177" y="3305477"/>
            <a:ext cx="388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О</a:t>
            </a:r>
            <a:r>
              <a:rPr lang="ru-RU" sz="1200" dirty="0" smtClean="0"/>
              <a:t>бобщенные </a:t>
            </a:r>
            <a:r>
              <a:rPr lang="ru-RU" sz="1200" dirty="0"/>
              <a:t>трудовые функции могут быть прозрачно и непротиворечиво спроецированы </a:t>
            </a:r>
            <a:r>
              <a:rPr lang="ru-RU" sz="1200" dirty="0" smtClean="0"/>
              <a:t>в программы </a:t>
            </a:r>
            <a:r>
              <a:rPr lang="ru-RU" sz="1200" dirty="0"/>
              <a:t>профессионального образования. А именно, каждая обобщенная трудовая функция профессионального стандарта может быть трансформирована в модуль обучения, при этом результатом обучения по каждому профессиональному стандарту становится та функция, которая подлежит освоению.</a:t>
            </a:r>
            <a:endParaRPr lang="ru-RU" sz="1200" i="1" dirty="0"/>
          </a:p>
        </p:txBody>
      </p:sp>
      <p:sp>
        <p:nvSpPr>
          <p:cNvPr id="10" name="Дуга 9"/>
          <p:cNvSpPr/>
          <p:nvPr/>
        </p:nvSpPr>
        <p:spPr>
          <a:xfrm>
            <a:off x="4522116" y="1201701"/>
            <a:ext cx="5609230" cy="2223233"/>
          </a:xfrm>
          <a:prstGeom prst="arc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0288" y="5774805"/>
            <a:ext cx="455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ПРОГРАММА ДОПОЛНИТЕЛЬНОГО ПРОФЕССИОНАЛЬНОГО ОБРАЗОВАНИЯ</a:t>
            </a:r>
            <a:endParaRPr lang="ru-RU" b="1" dirty="0"/>
          </a:p>
        </p:txBody>
      </p:sp>
      <p:sp>
        <p:nvSpPr>
          <p:cNvPr id="16" name="Дуга 15"/>
          <p:cNvSpPr/>
          <p:nvPr/>
        </p:nvSpPr>
        <p:spPr>
          <a:xfrm>
            <a:off x="5472752" y="5124371"/>
            <a:ext cx="4658594" cy="2223233"/>
          </a:xfrm>
          <a:prstGeom prst="arc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6" y="3667052"/>
            <a:ext cx="2022556" cy="1319303"/>
          </a:xfrm>
          <a:prstGeom prst="rect">
            <a:avLst/>
          </a:prstGeom>
        </p:spPr>
      </p:pic>
      <p:sp>
        <p:nvSpPr>
          <p:cNvPr id="18" name="Дуга 17"/>
          <p:cNvSpPr/>
          <p:nvPr/>
        </p:nvSpPr>
        <p:spPr>
          <a:xfrm>
            <a:off x="-1087759" y="4877171"/>
            <a:ext cx="4205629" cy="2223233"/>
          </a:xfrm>
          <a:prstGeom prst="arc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01280" y="3045314"/>
            <a:ext cx="0" cy="47767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81797" y="4739153"/>
            <a:ext cx="0" cy="88537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404" y="3745657"/>
            <a:ext cx="3250787" cy="812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Прямая со стрелкой 20"/>
          <p:cNvCxnSpPr/>
          <p:nvPr/>
        </p:nvCxnSpPr>
        <p:spPr>
          <a:xfrm>
            <a:off x="2518908" y="4202006"/>
            <a:ext cx="543474" cy="1299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63175" y="3031815"/>
            <a:ext cx="1" cy="64297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045657">
            <a:off x="1061627" y="5496140"/>
            <a:ext cx="213604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ГАРАНТИРОВАНО</a:t>
            </a:r>
          </a:p>
          <a:p>
            <a:pPr algn="ctr"/>
            <a:r>
              <a:rPr lang="ru-RU" sz="1400" b="1" dirty="0" smtClean="0"/>
              <a:t>готов к экзамену в ЦОК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Разрабатываем </a:t>
            </a:r>
            <a:r>
              <a:rPr lang="ru-RU" sz="2400" b="1" u="sng" dirty="0" smtClean="0">
                <a:solidFill>
                  <a:srgbClr val="C00000"/>
                </a:solidFill>
              </a:rPr>
              <a:t>учебный план</a:t>
            </a:r>
            <a:r>
              <a:rPr lang="ru-RU" sz="2400" b="1" dirty="0" smtClean="0">
                <a:solidFill>
                  <a:srgbClr val="C00000"/>
                </a:solidFill>
              </a:rPr>
              <a:t> курса ДПО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07798"/>
            <a:ext cx="30670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83" y="2184098"/>
            <a:ext cx="2993354" cy="169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21" y="1257401"/>
            <a:ext cx="3222282" cy="170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672" y="2643012"/>
            <a:ext cx="3245415" cy="180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294" y="4123872"/>
            <a:ext cx="3308340" cy="186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00050" y="456556"/>
            <a:ext cx="117919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Находим экспертов и пишем с ними </a:t>
            </a:r>
            <a:r>
              <a:rPr lang="ru-RU" sz="2400" b="1" u="sng" dirty="0" smtClean="0">
                <a:solidFill>
                  <a:srgbClr val="C00000"/>
                </a:solidFill>
              </a:rPr>
              <a:t>курс ДПО</a:t>
            </a:r>
            <a:r>
              <a:rPr lang="ru-RU" sz="2400" b="1" dirty="0" smtClean="0">
                <a:solidFill>
                  <a:srgbClr val="C00000"/>
                </a:solidFill>
              </a:rPr>
              <a:t> и краткие </a:t>
            </a:r>
            <a:r>
              <a:rPr lang="ru-RU" sz="2400" b="1" u="sng" dirty="0" smtClean="0">
                <a:solidFill>
                  <a:srgbClr val="C00000"/>
                </a:solidFill>
              </a:rPr>
              <a:t>промо-ролики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1650"/>
            <a:ext cx="400050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419" y="3272551"/>
            <a:ext cx="3067050" cy="169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736" y="4244497"/>
            <a:ext cx="2993355" cy="174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06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929</Words>
  <Application>Microsoft Office PowerPoint</Application>
  <PresentationFormat>Широкоэкранный</PresentationFormat>
  <Paragraphs>240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Calibri Light</vt:lpstr>
      <vt:lpstr>Open Sans</vt:lpstr>
      <vt:lpstr>PFDinTextCompPro-Bold</vt:lpstr>
      <vt:lpstr>PTSansRegular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Белостоцкая Ольга Георгиевна</dc:creator>
  <cp:lastModifiedBy>Шилина Мария Николаевна</cp:lastModifiedBy>
  <cp:revision>208</cp:revision>
  <cp:lastPrinted>2019-03-25T10:35:53Z</cp:lastPrinted>
  <dcterms:created xsi:type="dcterms:W3CDTF">2018-06-27T14:20:49Z</dcterms:created>
  <dcterms:modified xsi:type="dcterms:W3CDTF">2019-03-25T10:35:56Z</dcterms:modified>
</cp:coreProperties>
</file>